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modernComment_101_0.xml" ContentType="application/vnd.ms-powerpoint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71" r:id="rId2"/>
  </p:sldMasterIdLst>
  <p:notesMasterIdLst>
    <p:notesMasterId r:id="rId35"/>
  </p:notesMasterIdLst>
  <p:handoutMasterIdLst>
    <p:handoutMasterId r:id="rId36"/>
  </p:handoutMasterIdLst>
  <p:sldIdLst>
    <p:sldId id="256" r:id="rId3"/>
    <p:sldId id="289" r:id="rId4"/>
    <p:sldId id="257" r:id="rId5"/>
    <p:sldId id="258" r:id="rId6"/>
    <p:sldId id="259" r:id="rId7"/>
    <p:sldId id="276" r:id="rId8"/>
    <p:sldId id="260" r:id="rId9"/>
    <p:sldId id="261" r:id="rId10"/>
    <p:sldId id="262" r:id="rId11"/>
    <p:sldId id="264" r:id="rId12"/>
    <p:sldId id="275" r:id="rId13"/>
    <p:sldId id="265" r:id="rId14"/>
    <p:sldId id="266" r:id="rId15"/>
    <p:sldId id="268" r:id="rId16"/>
    <p:sldId id="267" r:id="rId17"/>
    <p:sldId id="269" r:id="rId18"/>
    <p:sldId id="270" r:id="rId19"/>
    <p:sldId id="284" r:id="rId20"/>
    <p:sldId id="279" r:id="rId21"/>
    <p:sldId id="278" r:id="rId22"/>
    <p:sldId id="280" r:id="rId23"/>
    <p:sldId id="281" r:id="rId24"/>
    <p:sldId id="271" r:id="rId25"/>
    <p:sldId id="272" r:id="rId26"/>
    <p:sldId id="274" r:id="rId27"/>
    <p:sldId id="277" r:id="rId28"/>
    <p:sldId id="290" r:id="rId29"/>
    <p:sldId id="285" r:id="rId30"/>
    <p:sldId id="286" r:id="rId31"/>
    <p:sldId id="287" r:id="rId32"/>
    <p:sldId id="288" r:id="rId33"/>
    <p:sldId id="291" r:id="rId34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EAEC0CA-872D-6BEF-C3EA-4CAECEDB38FE}" name="Natalia Hermansa" initials="NH" userId="S::natalia.hermansa@helion.pl::37902938-7fc6-4593-bb04-f76a3a20be6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ward Krawczyński" initials="EK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003399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6E5524"/>
    <a:srgbClr val="6C545C"/>
    <a:srgbClr val="006666"/>
    <a:srgbClr val="FFFFFF"/>
    <a:srgbClr val="FFFF99"/>
    <a:srgbClr val="35635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9" autoAdjust="0"/>
    <p:restoredTop sz="94660"/>
  </p:normalViewPr>
  <p:slideViewPr>
    <p:cSldViewPr>
      <p:cViewPr varScale="1">
        <p:scale>
          <a:sx n="115" d="100"/>
          <a:sy n="115" d="100"/>
        </p:scale>
        <p:origin x="190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3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8/10/relationships/authors" Target="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dward%20Krawczy&#324;ski\Desktop\Prezentacje%20E-learning\Wykres%20z%20filtrem+Grupowanie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Zarobki pracowników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'[Wykres z filtrem+Grupowaniem.xlsx]Zaroki_z_Filtrem'!$B$2</c:f>
              <c:strCache>
                <c:ptCount val="1"/>
                <c:pt idx="0">
                  <c:v>Pensja</c:v>
                </c:pt>
              </c:strCache>
            </c:strRef>
          </c:tx>
          <c:invertIfNegative val="0"/>
          <c:cat>
            <c:strRef>
              <c:f>'[Wykres z filtrem+Grupowaniem.xlsx]Zaroki_z_Filtrem'!$A$3:$A$14</c:f>
              <c:strCache>
                <c:ptCount val="12"/>
                <c:pt idx="0">
                  <c:v>Nowak</c:v>
                </c:pt>
                <c:pt idx="1">
                  <c:v>Kowalska</c:v>
                </c:pt>
                <c:pt idx="2">
                  <c:v>Kolacki</c:v>
                </c:pt>
                <c:pt idx="3">
                  <c:v>Manicki</c:v>
                </c:pt>
                <c:pt idx="4">
                  <c:v>Sobera</c:v>
                </c:pt>
                <c:pt idx="5">
                  <c:v>Czesko</c:v>
                </c:pt>
                <c:pt idx="6">
                  <c:v>Alfecki</c:v>
                </c:pt>
                <c:pt idx="7">
                  <c:v>Kokoszka</c:v>
                </c:pt>
                <c:pt idx="8">
                  <c:v>Kowalska</c:v>
                </c:pt>
                <c:pt idx="9">
                  <c:v>Manicka</c:v>
                </c:pt>
                <c:pt idx="10">
                  <c:v>Socha</c:v>
                </c:pt>
                <c:pt idx="11">
                  <c:v>Pogodna</c:v>
                </c:pt>
              </c:strCache>
            </c:strRef>
          </c:cat>
          <c:val>
            <c:numRef>
              <c:f>'[Wykres z filtrem+Grupowaniem.xlsx]Zaroki_z_Filtrem'!$B$3:$B$14</c:f>
              <c:numCache>
                <c:formatCode>General</c:formatCode>
                <c:ptCount val="12"/>
                <c:pt idx="0">
                  <c:v>1200</c:v>
                </c:pt>
                <c:pt idx="1">
                  <c:v>2200</c:v>
                </c:pt>
                <c:pt idx="2">
                  <c:v>1600</c:v>
                </c:pt>
                <c:pt idx="3">
                  <c:v>3400</c:v>
                </c:pt>
                <c:pt idx="4">
                  <c:v>1100</c:v>
                </c:pt>
                <c:pt idx="5">
                  <c:v>1300</c:v>
                </c:pt>
                <c:pt idx="6">
                  <c:v>1400</c:v>
                </c:pt>
                <c:pt idx="7">
                  <c:v>3500</c:v>
                </c:pt>
                <c:pt idx="8">
                  <c:v>2000</c:v>
                </c:pt>
                <c:pt idx="9">
                  <c:v>2100</c:v>
                </c:pt>
                <c:pt idx="10">
                  <c:v>3000</c:v>
                </c:pt>
                <c:pt idx="11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30-4496-B15D-0A8BB235B185}"/>
            </c:ext>
          </c:extLst>
        </c:ser>
        <c:ser>
          <c:idx val="1"/>
          <c:order val="1"/>
          <c:tx>
            <c:strRef>
              <c:f>'[Wykres z filtrem+Grupowaniem.xlsx]Zaroki_z_Filtrem'!$D$2</c:f>
              <c:strCache>
                <c:ptCount val="1"/>
                <c:pt idx="0">
                  <c:v>premia zł</c:v>
                </c:pt>
              </c:strCache>
            </c:strRef>
          </c:tx>
          <c:invertIfNegative val="0"/>
          <c:cat>
            <c:strRef>
              <c:f>'[Wykres z filtrem+Grupowaniem.xlsx]Zaroki_z_Filtrem'!$A$3:$A$14</c:f>
              <c:strCache>
                <c:ptCount val="12"/>
                <c:pt idx="0">
                  <c:v>Nowak</c:v>
                </c:pt>
                <c:pt idx="1">
                  <c:v>Kowalska</c:v>
                </c:pt>
                <c:pt idx="2">
                  <c:v>Kolacki</c:v>
                </c:pt>
                <c:pt idx="3">
                  <c:v>Manicki</c:v>
                </c:pt>
                <c:pt idx="4">
                  <c:v>Sobera</c:v>
                </c:pt>
                <c:pt idx="5">
                  <c:v>Czesko</c:v>
                </c:pt>
                <c:pt idx="6">
                  <c:v>Alfecki</c:v>
                </c:pt>
                <c:pt idx="7">
                  <c:v>Kokoszka</c:v>
                </c:pt>
                <c:pt idx="8">
                  <c:v>Kowalska</c:v>
                </c:pt>
                <c:pt idx="9">
                  <c:v>Manicka</c:v>
                </c:pt>
                <c:pt idx="10">
                  <c:v>Socha</c:v>
                </c:pt>
                <c:pt idx="11">
                  <c:v>Pogodna</c:v>
                </c:pt>
              </c:strCache>
            </c:strRef>
          </c:cat>
          <c:val>
            <c:numRef>
              <c:f>'[Wykres z filtrem+Grupowaniem.xlsx]Zaroki_z_Filtrem'!$D$3:$D$14</c:f>
              <c:numCache>
                <c:formatCode>General</c:formatCode>
                <c:ptCount val="12"/>
                <c:pt idx="0">
                  <c:v>360</c:v>
                </c:pt>
                <c:pt idx="1">
                  <c:v>440</c:v>
                </c:pt>
                <c:pt idx="2">
                  <c:v>640</c:v>
                </c:pt>
                <c:pt idx="3">
                  <c:v>782</c:v>
                </c:pt>
                <c:pt idx="4">
                  <c:v>44</c:v>
                </c:pt>
                <c:pt idx="5">
                  <c:v>169</c:v>
                </c:pt>
                <c:pt idx="6">
                  <c:v>210</c:v>
                </c:pt>
                <c:pt idx="7">
                  <c:v>595</c:v>
                </c:pt>
                <c:pt idx="8">
                  <c:v>380</c:v>
                </c:pt>
                <c:pt idx="9">
                  <c:v>420</c:v>
                </c:pt>
                <c:pt idx="10">
                  <c:v>750</c:v>
                </c:pt>
                <c:pt idx="11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30-4496-B15D-0A8BB235B1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302464"/>
        <c:axId val="63290688"/>
      </c:barChart>
      <c:catAx>
        <c:axId val="10630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pl-PL"/>
          </a:p>
        </c:txPr>
        <c:crossAx val="63290688"/>
        <c:crosses val="autoZero"/>
        <c:auto val="1"/>
        <c:lblAlgn val="ctr"/>
        <c:lblOffset val="100"/>
        <c:noMultiLvlLbl val="0"/>
      </c:catAx>
      <c:valAx>
        <c:axId val="632906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pl-PL"/>
                  <a:t>Kwoty [zł]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1063024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omments/modernComment_101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842E929-FA40-4B0E-9E07-F54475D37656}" authorId="{7EAEC0CA-872D-6BEF-C3EA-4CAECEDB38FE}" created="2025-08-20T13:00:27.53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7"/>
      <ac:spMk id="3" creationId="{00000000-0000-0000-0000-000000000000}"/>
      <ac:txMk cp="372" len="7">
        <ac:context len="380" hash="3530500879"/>
      </ac:txMk>
    </ac:txMkLst>
    <p188:pos x="1411520" y="4925563"/>
    <p188:txBody>
      <a:bodyPr/>
      <a:lstStyle/>
      <a:p>
        <a:r>
          <a:rPr lang="pl-PL"/>
          <a:t>Bez numeru czy dopisać 10?
Jeśli chodzi o tę numerację, to slajdy są numerowane do 7., a ten z bibliografią i kontaktem już nie, więc chyba pasowałoby albo usunąć te numerki też tutaj (wydzielić bez numeracji Bibliografię, Kontakt i Dodatki), albo dodać tę 10 tutaj (i ew. dopisać numery na tych trzech ostatnich slajdach).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C073CAB-FDE7-44B9-949B-8F9FC5360EFD}" type="datetimeFigureOut">
              <a:rPr lang="pl-PL"/>
              <a:pPr>
                <a:defRPr/>
              </a:pPr>
              <a:t>2026-01-22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pl-PL"/>
              <a:t>E. Krawczyński WSFiP w Bielsku-Białej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AC4EBD8-9D4C-4AA1-9267-E27CDE3D712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984683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942985F-3EBF-4DD0-8899-15E9D059CD42}" type="datetimeFigureOut">
              <a:rPr lang="pl-PL"/>
              <a:pPr>
                <a:defRPr/>
              </a:pPr>
              <a:t>2026-01-22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dirty="0"/>
              <a:t>Kliknij, aby edytować style wzorca tekstu</a:t>
            </a:r>
          </a:p>
          <a:p>
            <a:pPr lvl="1"/>
            <a:r>
              <a:rPr lang="pl-PL" noProof="0" dirty="0"/>
              <a:t>Drugi poziom</a:t>
            </a:r>
          </a:p>
          <a:p>
            <a:pPr lvl="2"/>
            <a:r>
              <a:rPr lang="pl-PL" noProof="0" dirty="0"/>
              <a:t>Trzeci poziom</a:t>
            </a:r>
          </a:p>
          <a:p>
            <a:pPr lvl="3"/>
            <a:r>
              <a:rPr lang="pl-PL" noProof="0" dirty="0"/>
              <a:t>Czwarty poziom</a:t>
            </a:r>
          </a:p>
          <a:p>
            <a:pPr lvl="4"/>
            <a:r>
              <a:rPr lang="pl-PL" noProof="0" dirty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pl-PL"/>
              <a:t>E. Krawczyński WSFiP w Bielsku-Białej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59E3458-7200-4754-994F-F16EB831C6C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1761014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1743414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1085623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3065455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1753486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>
              <a:latin typeface="Times New Roman" charset="0"/>
            </a:endParaRP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1388818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>
              <a:latin typeface="Times New Roman" charset="0"/>
            </a:endParaRP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2095859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>
              <a:latin typeface="Times New Roman" charset="0"/>
            </a:endParaRP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849101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>
              <a:latin typeface="Times New Roman" charset="0"/>
            </a:endParaRP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pl-PL"/>
              <a:t>E. Krawczyński WSFiP w Bielsku-Białej</a:t>
            </a:r>
          </a:p>
        </p:txBody>
      </p:sp>
    </p:spTree>
    <p:extLst>
      <p:ext uri="{BB962C8B-B14F-4D97-AF65-F5344CB8AC3E}">
        <p14:creationId xmlns:p14="http://schemas.microsoft.com/office/powerpoint/2010/main" val="3556964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pl-PL" sz="2400">
                <a:latin typeface="Times New Roman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1" lang="pl-PL" sz="2400">
                <a:latin typeface="Times New Roman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215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2151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F1B39A66-AC97-4B14-A566-D53D30DEC73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015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7F67F-16D7-45CB-9401-D112910C79D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3402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9C13B-EFE9-46BB-890F-983159B106F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595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ytuł, tekst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760913" y="2362200"/>
            <a:ext cx="3770312" cy="17859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4760913" y="4300538"/>
            <a:ext cx="3770312" cy="178593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CF04A-6E7F-4481-92CD-AB9AAF5D872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2649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866800"/>
          </a:xfr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lvl="0"/>
            <a:endParaRPr lang="pl-PL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81F70-3B8F-46BD-A50E-4F49A78A271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8007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2 h 154"/>
                  <a:gd name="T2" fmla="*/ 1 w 144"/>
                  <a:gd name="T3" fmla="*/ 3 h 154"/>
                  <a:gd name="T4" fmla="*/ 3 w 144"/>
                  <a:gd name="T5" fmla="*/ 2 h 154"/>
                  <a:gd name="T6" fmla="*/ 1 w 144"/>
                  <a:gd name="T7" fmla="*/ 1 h 154"/>
                  <a:gd name="T8" fmla="*/ 2 w 144"/>
                  <a:gd name="T9" fmla="*/ 0 h 154"/>
                  <a:gd name="T10" fmla="*/ 3 w 144"/>
                  <a:gd name="T11" fmla="*/ 1 h 154"/>
                  <a:gd name="T12" fmla="*/ 3 w 144"/>
                  <a:gd name="T13" fmla="*/ 1 h 154"/>
                  <a:gd name="T14" fmla="*/ 2 w 144"/>
                  <a:gd name="T15" fmla="*/ 0 h 154"/>
                  <a:gd name="T16" fmla="*/ 1 w 144"/>
                  <a:gd name="T17" fmla="*/ 0 h 154"/>
                  <a:gd name="T18" fmla="*/ 2 w 144"/>
                  <a:gd name="T19" fmla="*/ 2 h 154"/>
                  <a:gd name="T20" fmla="*/ 0 w 144"/>
                  <a:gd name="T21" fmla="*/ 2 h 154"/>
                  <a:gd name="T22" fmla="*/ 0 w 144"/>
                  <a:gd name="T23" fmla="*/ 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pl-PL"/>
              </a:p>
            </p:txBody>
          </p:sp>
        </p:grpSp>
      </p:grpSp>
      <p:sp>
        <p:nvSpPr>
          <p:cNvPr id="67737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67738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7A54520-2433-48B4-9984-5679FDF8B26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6313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187EE-6305-4F04-9452-0A4D797B0CA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6341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1C83F-3B40-4BD8-BDC0-B526D59DDAD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1419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2AE51-2194-442D-B5F9-58E951F284A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7243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0DBBD-4DB0-41FE-9995-C0BF2D48804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09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822A9-7FCC-4E7A-95DF-1C0E747A6AD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1158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D94D3-FA0B-4CBD-919C-0D0800C74B5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8515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BA9C8-C6EE-4983-A28A-7B4A5C994A1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1081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3C702-E4D1-4317-A278-4B5E5901A7E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6662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DFFC8-7111-426A-90A2-508F03F021B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49074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16ECB-1F84-46CA-B555-0B929073635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34477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7AB03-5DF8-4961-A8F3-DA38066D840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99248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4F2AF-CB74-4515-AA77-6E0D902EBAD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60222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4F6F0-0737-47F6-B901-3B64877455B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558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786E5-3443-43BF-B4DC-A4F76398E5C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1504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30E55-E6E3-4E04-BAAC-0FBEE6A8355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9786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C7F17-5A66-4FEF-BF02-A0CDA61A63F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223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7F04-FB55-4A57-8327-BCD27E74B6D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040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97069-0B42-4C3C-B94A-F404381B8A4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9161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19672" y="2636912"/>
            <a:ext cx="7924800" cy="57876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2278A4-9BBC-4BDE-B517-67432E381DE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4079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B9265-5242-480D-BCAF-9B6AC12611C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3505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0D51F-170C-4001-BC80-0F8FB71D2C8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277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87B0F-FA10-4F2C-A5D8-AFA70499941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8443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3" name="Group 6"/>
          <p:cNvGrpSpPr>
            <a:grpSpLocks/>
          </p:cNvGrpSpPr>
          <p:nvPr/>
        </p:nvGrpSpPr>
        <p:grpSpPr bwMode="auto">
          <a:xfrm>
            <a:off x="179512" y="908720"/>
            <a:ext cx="8712968" cy="319088"/>
            <a:chOff x="144" y="1248"/>
            <a:chExt cx="4656" cy="201"/>
          </a:xfrm>
        </p:grpSpPr>
        <p:sp>
          <p:nvSpPr>
            <p:cNvPr id="1034" name="AutoShape 7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941512" y="273981"/>
            <a:ext cx="7924800" cy="578768"/>
          </a:xfrm>
          <a:prstGeom prst="roundRect">
            <a:avLst>
              <a:gd name="adj" fmla="val 21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l-PL" dirty="0"/>
              <a:t>Kliknij, aby edytować styl wzorca tytułu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412776"/>
            <a:ext cx="7693025" cy="467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204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pl-PL" dirty="0"/>
          </a:p>
        </p:txBody>
      </p:sp>
      <p:sp>
        <p:nvSpPr>
          <p:cNvPr id="204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204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6D560DC-2E83-46DC-BA58-2F3990589AA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7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  <p:sldLayoutId id="2147483932" r:id="rId1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056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193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4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5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6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7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8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9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0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1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2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3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4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05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2057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058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9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0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1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2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3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4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5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6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7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8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9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0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1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2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3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4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5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6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7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8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9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0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1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2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3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4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5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6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7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8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89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0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1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2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3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4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5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6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7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8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99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0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1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2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3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4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5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6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7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8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09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0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1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2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3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4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5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6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7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8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19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0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1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22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3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4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5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6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7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8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29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0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1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2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3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4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5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6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7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8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39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0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1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2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3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4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5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6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7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8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49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0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1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2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3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4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5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6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7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8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59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0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1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2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3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4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5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6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7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8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69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0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1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2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3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4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5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6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7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78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79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0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1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2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3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4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5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6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87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88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89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90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2 h 154"/>
                  <a:gd name="T2" fmla="*/ 1 w 144"/>
                  <a:gd name="T3" fmla="*/ 3 h 154"/>
                  <a:gd name="T4" fmla="*/ 3 w 144"/>
                  <a:gd name="T5" fmla="*/ 2 h 154"/>
                  <a:gd name="T6" fmla="*/ 1 w 144"/>
                  <a:gd name="T7" fmla="*/ 1 h 154"/>
                  <a:gd name="T8" fmla="*/ 2 w 144"/>
                  <a:gd name="T9" fmla="*/ 0 h 154"/>
                  <a:gd name="T10" fmla="*/ 3 w 144"/>
                  <a:gd name="T11" fmla="*/ 1 h 154"/>
                  <a:gd name="T12" fmla="*/ 3 w 144"/>
                  <a:gd name="T13" fmla="*/ 1 h 154"/>
                  <a:gd name="T14" fmla="*/ 2 w 144"/>
                  <a:gd name="T15" fmla="*/ 0 h 154"/>
                  <a:gd name="T16" fmla="*/ 1 w 144"/>
                  <a:gd name="T17" fmla="*/ 0 h 154"/>
                  <a:gd name="T18" fmla="*/ 2 w 144"/>
                  <a:gd name="T19" fmla="*/ 2 h 154"/>
                  <a:gd name="T20" fmla="*/ 0 w 144"/>
                  <a:gd name="T21" fmla="*/ 2 h 154"/>
                  <a:gd name="T22" fmla="*/ 0 w 144"/>
                  <a:gd name="T23" fmla="*/ 2 h 15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66711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pl-PL"/>
              </a:p>
            </p:txBody>
          </p:sp>
          <p:sp>
            <p:nvSpPr>
              <p:cNvPr id="66712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pl-PL"/>
              </a:p>
            </p:txBody>
          </p:sp>
        </p:grpSp>
      </p:grpSp>
      <p:sp>
        <p:nvSpPr>
          <p:cNvPr id="66713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 wzorca tytułu</a:t>
            </a:r>
          </a:p>
        </p:txBody>
      </p:sp>
      <p:sp>
        <p:nvSpPr>
          <p:cNvPr id="66714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6715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r>
              <a:rPr lang="pl-PL"/>
              <a:t>Edward Krawczyński WSFiP w Bielsku-Białej</a:t>
            </a:r>
          </a:p>
        </p:txBody>
      </p:sp>
      <p:sp>
        <p:nvSpPr>
          <p:cNvPr id="66716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D498B834-EC5B-4EAF-8D20-7C6A59A9624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66717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8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  <p:sldLayoutId id="2147483946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" Target="slide3.xml"/><Relationship Id="rId7" Type="http://schemas.openxmlformats.org/officeDocument/2006/relationships/slide" Target="slide2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hyperlink" Target="http://blog.polona.pl/2014/03/smierc-na-piersiach/" TargetMode="External"/><Relationship Id="rId5" Type="http://schemas.openxmlformats.org/officeDocument/2006/relationships/slide" Target="slide26.xml"/><Relationship Id="rId10" Type="http://schemas.openxmlformats.org/officeDocument/2006/relationships/image" Target="../media/image5.jpeg"/><Relationship Id="rId4" Type="http://schemas.openxmlformats.org/officeDocument/2006/relationships/slide" Target="slide7.xml"/><Relationship Id="rId9" Type="http://schemas.openxmlformats.org/officeDocument/2006/relationships/slide" Target="slide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mkat.edu.pl/pl/Publikacje/Kwartalnik_FORUM_Nauczycieli" TargetMode="External"/><Relationship Id="rId2" Type="http://schemas.openxmlformats.org/officeDocument/2006/relationships/hyperlink" Target="wizyt&#243;wka%20automatyczna!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hyperlink" Target="http://www.iniejawna.pl/" TargetMode="External"/><Relationship Id="rId4" Type="http://schemas.openxmlformats.org/officeDocument/2006/relationships/hyperlink" Target="https://www.womkat.edu.pl/views/layouts/img/logo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Relationship Id="rId5" Type="http://schemas.openxmlformats.org/officeDocument/2006/relationships/chart" Target="../charts/chart1.xml"/><Relationship Id="rId4" Type="http://schemas.openxmlformats.org/officeDocument/2006/relationships/hyperlink" Target="Wykres%20z%20filtrem+z%20Grupowaniem!.xlsx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mailto:edwardok@tlen.pl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16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microsoft.com/office/2018/10/relationships/comments" Target="../comments/modernComment_101_0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5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Relationship Id="rId4" Type="http://schemas.openxmlformats.org/officeDocument/2006/relationships/hyperlink" Target="http://blog.polona.pl/2014/03/smierc-na-piersiach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>
          <a:xfrm>
            <a:off x="1187624" y="1484784"/>
            <a:ext cx="7139136" cy="1068288"/>
          </a:xfrm>
          <a:prstGeom prst="roundRect">
            <a:avLst>
              <a:gd name="adj" fmla="val 16717"/>
            </a:avLst>
          </a:prstGeom>
        </p:spPr>
        <p:txBody>
          <a:bodyPr/>
          <a:lstStyle/>
          <a:p>
            <a:pPr eaLnBrk="1" hangingPunct="1"/>
            <a:r>
              <a:rPr lang="pl-PL" sz="4000" dirty="0"/>
              <a:t>Prezentacja </a:t>
            </a:r>
            <a:br>
              <a:rPr lang="pl-PL" sz="4000" dirty="0"/>
            </a:br>
            <a:r>
              <a:rPr lang="pl-PL" sz="4000" dirty="0"/>
              <a:t>i Sztuka prezentowania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484438" y="5084763"/>
            <a:ext cx="6659562" cy="1104900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pl-PL" sz="3200" b="1" dirty="0">
                <a:solidFill>
                  <a:srgbClr val="00B0F0"/>
                </a:solidFill>
              </a:rPr>
              <a:t>Edward Krawczyński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pl-PL" dirty="0">
                <a:solidFill>
                  <a:srgbClr val="FFC000"/>
                </a:solidFill>
              </a:rPr>
              <a:t>Styczeń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>
          <a:xfrm>
            <a:off x="838200" y="188641"/>
            <a:ext cx="7924800" cy="648072"/>
          </a:xfrm>
        </p:spPr>
        <p:txBody>
          <a:bodyPr/>
          <a:lstStyle/>
          <a:p>
            <a:pPr eaLnBrk="1" hangingPunct="1"/>
            <a:r>
              <a:rPr lang="pl-PL" dirty="0"/>
              <a:t>4.3. Elementy graficzne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22722" y="1412776"/>
            <a:ext cx="8540278" cy="4673699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l-PL" dirty="0">
                <a:solidFill>
                  <a:srgbClr val="FFFF99"/>
                </a:solidFill>
              </a:rPr>
              <a:t>Elementy graficzne to zdjęcia, obrazki, tabele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l-PL" dirty="0">
                <a:solidFill>
                  <a:srgbClr val="FFFF99"/>
                </a:solidFill>
              </a:rPr>
              <a:t>i wykresy.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l-PL" dirty="0">
                <a:solidFill>
                  <a:srgbClr val="FFFF99"/>
                </a:solidFill>
              </a:rPr>
              <a:t>Należy pamiętać że: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pl-PL" dirty="0"/>
              <a:t>Grafika powinna być adekwatna do prezentowanej treści.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pl-PL" dirty="0"/>
              <a:t>Na jednym slajdzie nie należy wprowadzać zbyt wielu obrazów – zaleca się jeden element </a:t>
            </a:r>
            <a:br>
              <a:rPr lang="pl-PL" dirty="0"/>
            </a:br>
            <a:r>
              <a:rPr lang="pl-PL" dirty="0"/>
              <a:t>– gdy porównania mogą być dwa elementy.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pl-PL" dirty="0"/>
              <a:t>Może być wskazane umieszczanie </a:t>
            </a:r>
            <a:br>
              <a:rPr lang="pl-PL" dirty="0"/>
            </a:br>
            <a:r>
              <a:rPr lang="pl-PL" dirty="0"/>
              <a:t>powiększających się  miniatur </a:t>
            </a:r>
            <a:br>
              <a:rPr lang="pl-PL" dirty="0"/>
            </a:br>
            <a:r>
              <a:rPr lang="pl-PL" dirty="0"/>
              <a:t>(z hiperłączami </a:t>
            </a:r>
            <a:r>
              <a:rPr lang="pl-PL" dirty="0">
                <a:sym typeface="Symbol"/>
              </a:rPr>
              <a:t> duże  grafiki poza prezentacją</a:t>
            </a:r>
            <a:r>
              <a:rPr lang="pl-PL" dirty="0"/>
              <a:t>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pl-PL" dirty="0"/>
              <a:t>W tabelach wyróżniamy (tłem) rekordy parzyste od nieparzystych (lepsza czytelność).</a:t>
            </a:r>
          </a:p>
        </p:txBody>
      </p:sp>
      <p:sp>
        <p:nvSpPr>
          <p:cNvPr id="13316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" name="Strzałka zakrzywiona w lewo 5">
            <a:hlinkClick r:id="rId4" action="ppaction://hlinksldjump"/>
          </p:cNvPr>
          <p:cNvSpPr/>
          <p:nvPr/>
        </p:nvSpPr>
        <p:spPr>
          <a:xfrm>
            <a:off x="7786688" y="6357938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  <p:pic>
        <p:nvPicPr>
          <p:cNvPr id="13319" name="Picture 7" descr="C:\Users\Edward Krawczyński\AppData\Local\Microsoft\Windows\Temporary Internet Files\Content.IE5\NRBQ278N\MP900432739[1]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706" y="2091606"/>
            <a:ext cx="8255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jaśnienie prostokątne zaokrąglone 1"/>
          <p:cNvSpPr/>
          <p:nvPr/>
        </p:nvSpPr>
        <p:spPr>
          <a:xfrm>
            <a:off x="8043706" y="1340768"/>
            <a:ext cx="992790" cy="504057"/>
          </a:xfrm>
          <a:prstGeom prst="wedgeRoundRectCallout">
            <a:avLst>
              <a:gd name="adj1" fmla="val -16693"/>
              <a:gd name="adj2" fmla="val 1073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100" dirty="0"/>
              <a:t>Kliknij na miniaturkę</a:t>
            </a:r>
          </a:p>
        </p:txBody>
      </p:sp>
      <p:pic>
        <p:nvPicPr>
          <p:cNvPr id="4" name="Obraz 3">
            <a:hlinkClick r:id="rId7" action="ppaction://hlinksldjump"/>
            <a:extLst>
              <a:ext uri="{FF2B5EF4-FFF2-40B4-BE49-F238E27FC236}">
                <a16:creationId xmlns:a16="http://schemas.microsoft.com/office/drawing/2014/main" id="{6897C5EC-2806-48E6-9EEC-172642E2E6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565" y="3870913"/>
            <a:ext cx="817713" cy="613284"/>
          </a:xfrm>
          <a:prstGeom prst="rect">
            <a:avLst/>
          </a:prstGeom>
        </p:spPr>
      </p:pic>
      <p:pic>
        <p:nvPicPr>
          <p:cNvPr id="5" name="Obraz 4">
            <a:hlinkClick r:id="rId9" action="ppaction://hlinksldjump"/>
            <a:extLst>
              <a:ext uri="{FF2B5EF4-FFF2-40B4-BE49-F238E27FC236}">
                <a16:creationId xmlns:a16="http://schemas.microsoft.com/office/drawing/2014/main" id="{8DBDC7C0-A52A-4BB2-99C9-7E6F03A2E1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 flipH="1">
            <a:off x="8150047" y="4556205"/>
            <a:ext cx="780108" cy="5492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>
          <a:xfrm>
            <a:off x="686594" y="1268760"/>
            <a:ext cx="7924800" cy="1080120"/>
          </a:xfrm>
        </p:spPr>
        <p:txBody>
          <a:bodyPr/>
          <a:lstStyle/>
          <a:p>
            <a:pPr eaLnBrk="1" hangingPunct="1"/>
            <a:r>
              <a:rPr lang="pl-PL" sz="2800" dirty="0">
                <a:solidFill>
                  <a:srgbClr val="FFC000"/>
                </a:solidFill>
              </a:rPr>
              <a:t>Powinny wspomagać tematykę slajdu. </a:t>
            </a:r>
            <a:br>
              <a:rPr lang="pl-PL" sz="2800" dirty="0">
                <a:solidFill>
                  <a:srgbClr val="FFC000"/>
                </a:solidFill>
              </a:rPr>
            </a:br>
            <a:r>
              <a:rPr lang="pl-PL" sz="2800" dirty="0">
                <a:solidFill>
                  <a:srgbClr val="FFFF00"/>
                </a:solidFill>
              </a:rPr>
              <a:t>Należy pamiętać że:</a:t>
            </a:r>
            <a:endParaRPr lang="pl-PL" sz="2800" b="0" dirty="0">
              <a:solidFill>
                <a:srgbClr val="FFFF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362200"/>
            <a:ext cx="8424936" cy="3995738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sz="2400" dirty="0"/>
              <a:t>Nie powinny rozpraszać prezentowanej treści.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sz="2400" dirty="0"/>
              <a:t>Zbędna animacja odwraca uwagę od treści </a:t>
            </a:r>
            <a:br>
              <a:rPr lang="pl-PL" sz="2400" dirty="0"/>
            </a:br>
            <a:r>
              <a:rPr lang="pl-PL" sz="2400" dirty="0"/>
              <a:t>i od prezentera.</a:t>
            </a:r>
          </a:p>
          <a:p>
            <a:pPr marL="457200" indent="-4572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sz="2400" dirty="0"/>
              <a:t>Unikać długotrwałych przejść pomiędzy slajdami.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pl-PL" sz="2400" dirty="0"/>
              <a:t>Nie należy stosować zbyt wielu animacji.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pl-PL" sz="2400" dirty="0"/>
              <a:t>Ich zadaniem jest uatrakcyjnienie prezentacji i ułatwienie odbioru.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pl-PL" sz="2400" dirty="0"/>
              <a:t>Nie mogą drażnić oczu czy też niepokoić odbiorców.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pl-PL" sz="2400" dirty="0"/>
              <a:t>Kolejność animacji powinna być zgodna </a:t>
            </a:r>
            <a:br>
              <a:rPr lang="pl-PL" sz="2400" dirty="0"/>
            </a:br>
            <a:r>
              <a:rPr lang="pl-PL" sz="2400" dirty="0"/>
              <a:t>z treścią (wspomagać ją).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endParaRPr lang="pl-PL" dirty="0"/>
          </a:p>
        </p:txBody>
      </p:sp>
      <p:sp>
        <p:nvSpPr>
          <p:cNvPr id="14340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" name="Strzałka zakrzywiona w lewo 5">
            <a:hlinkClick r:id="rId4" action="ppaction://hlinksldjump"/>
          </p:cNvPr>
          <p:cNvSpPr/>
          <p:nvPr/>
        </p:nvSpPr>
        <p:spPr>
          <a:xfrm>
            <a:off x="7786688" y="6357938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1259632" y="116632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FFC000"/>
                </a:solidFill>
              </a:rPr>
              <a:t>4.4. Animacje </a:t>
            </a:r>
            <a:r>
              <a:rPr lang="pl-PL" sz="4000" dirty="0">
                <a:solidFill>
                  <a:srgbClr val="FFC000"/>
                </a:solidFill>
              </a:rPr>
              <a:t>(1/2)</a:t>
            </a:r>
            <a:endParaRPr lang="pl-PL" sz="4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dirty="0">
                <a:solidFill>
                  <a:schemeClr val="bg2"/>
                </a:solidFill>
              </a:rPr>
              <a:t>4.5. Wykorzystanie powierzchni</a:t>
            </a:r>
            <a:br>
              <a:rPr lang="pl-PL" dirty="0">
                <a:solidFill>
                  <a:schemeClr val="bg2"/>
                </a:solidFill>
              </a:rPr>
            </a:br>
            <a:r>
              <a:rPr lang="pl-PL" dirty="0">
                <a:solidFill>
                  <a:schemeClr val="bg2"/>
                </a:solidFill>
              </a:rPr>
              <a:t>    slajdu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84784"/>
            <a:ext cx="8568952" cy="4982691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pl-PL" sz="3200" dirty="0"/>
              <a:t>Wykorzystujemy co najmniej 80% powierzchni slajdu.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pl-PL" sz="3200" dirty="0"/>
              <a:t>Tekst w postaci postulatów</a:t>
            </a:r>
            <a:br>
              <a:rPr lang="pl-PL" sz="3200" dirty="0"/>
            </a:br>
            <a:r>
              <a:rPr lang="pl-PL" sz="3200" dirty="0"/>
              <a:t>– wyjątek cytaty (koniecznie wyróżnione).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pl-PL" sz="3200" dirty="0"/>
              <a:t>Najlepiej zapamiętywane są informacje </a:t>
            </a:r>
            <a:br>
              <a:rPr lang="pl-PL" sz="3200" dirty="0"/>
            </a:br>
            <a:r>
              <a:rPr lang="pl-PL" sz="3200" dirty="0"/>
              <a:t>w lewej górnej ćwiartce.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pl-PL" sz="3200" dirty="0"/>
              <a:t>Grafika zwykle przytłacza tekst </a:t>
            </a:r>
            <a:br>
              <a:rPr lang="pl-PL" sz="3200" dirty="0"/>
            </a:br>
            <a:r>
              <a:rPr lang="pl-PL" dirty="0"/>
              <a:t>(</a:t>
            </a:r>
            <a:r>
              <a:rPr lang="pl-PL" dirty="0">
                <a:hlinkClick r:id="rId2" action="ppaction://hlinksldjump"/>
              </a:rPr>
              <a:t>zob. zły przykład</a:t>
            </a:r>
            <a:r>
              <a:rPr lang="pl-PL" dirty="0"/>
              <a:t>)</a:t>
            </a:r>
            <a:br>
              <a:rPr lang="pl-PL" dirty="0"/>
            </a:br>
            <a:r>
              <a:rPr lang="pl-PL" sz="3200" dirty="0"/>
              <a:t>(wtedy tekstu max 2 wiersze).</a:t>
            </a:r>
          </a:p>
        </p:txBody>
      </p:sp>
      <p:sp>
        <p:nvSpPr>
          <p:cNvPr id="8" name="Strzałka zakrzywiona w lewo 7">
            <a:hlinkClick r:id="rId3" action="ppaction://hlinksldjump"/>
          </p:cNvPr>
          <p:cNvSpPr/>
          <p:nvPr/>
        </p:nvSpPr>
        <p:spPr>
          <a:xfrm>
            <a:off x="7786688" y="6357938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259632" y="116632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FFC000"/>
                </a:solidFill>
              </a:rPr>
              <a:t>4.4. Animacje   </a:t>
            </a:r>
            <a:r>
              <a:rPr lang="pl-PL" sz="4000" dirty="0">
                <a:solidFill>
                  <a:srgbClr val="FFC000"/>
                </a:solidFill>
              </a:rPr>
              <a:t>(2/2)</a:t>
            </a:r>
            <a:endParaRPr lang="pl-PL" sz="4000" b="1" dirty="0">
              <a:solidFill>
                <a:srgbClr val="FFC000"/>
              </a:solidFill>
            </a:endParaRPr>
          </a:p>
        </p:txBody>
      </p:sp>
      <p:sp>
        <p:nvSpPr>
          <p:cNvPr id="2" name="Przycisk akcji: Przejdź do strony głównej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7B9C779-7DC0-4DE8-A38F-26EA54A663B4}"/>
              </a:ext>
            </a:extLst>
          </p:cNvPr>
          <p:cNvSpPr/>
          <p:nvPr/>
        </p:nvSpPr>
        <p:spPr>
          <a:xfrm>
            <a:off x="8460432" y="6309320"/>
            <a:ext cx="288032" cy="26293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title"/>
          </p:nvPr>
        </p:nvSpPr>
        <p:spPr>
          <a:xfrm>
            <a:off x="820615" y="116632"/>
            <a:ext cx="7924800" cy="650776"/>
          </a:xfrm>
        </p:spPr>
        <p:txBody>
          <a:bodyPr/>
          <a:lstStyle/>
          <a:p>
            <a:pPr eaLnBrk="1" hangingPunct="1"/>
            <a:r>
              <a:rPr lang="pl-PL" sz="3200" dirty="0">
                <a:solidFill>
                  <a:srgbClr val="FFC000"/>
                </a:solidFill>
              </a:rPr>
              <a:t>4.6. Nawigacja (mobilność prezentacji)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340769"/>
            <a:ext cx="8496943" cy="509178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Wskazane jest, aby w prezentacji była możliwość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łatwego przejścia do dowolnego bloku tematycznego.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Za pomocą  aktywnego Menu (z hiperłączami)  pełniącego rolę planu wystąpienia zawsze z możliwością powrotu do niego;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m</a:t>
            </a:r>
            <a:r>
              <a:rPr lang="pl-PL" sz="2400" dirty="0"/>
              <a:t>ożna stosować: 	</a:t>
            </a:r>
            <a:endParaRPr lang="pl-PL" sz="2400" dirty="0">
              <a:solidFill>
                <a:srgbClr val="FFFF99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3"/>
              </a:buBlip>
            </a:pPr>
            <a:r>
              <a:rPr lang="pl-PL" sz="2400" dirty="0"/>
              <a:t>przyciski akcji lub elementy graficzne z hiperłączami </a:t>
            </a:r>
            <a:br>
              <a:rPr lang="pl-PL" sz="2400" dirty="0"/>
            </a:br>
            <a:r>
              <a:rPr lang="pl-PL" sz="2400" dirty="0"/>
              <a:t>– wadą brak wyróżnienia użycia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3"/>
              </a:buBlip>
            </a:pPr>
            <a:r>
              <a:rPr lang="pl-PL" sz="2400" dirty="0"/>
              <a:t>hiperłącza z elementów tekstu – zaletą wyróżnienia użycia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3"/>
              </a:buBlip>
            </a:pPr>
            <a:r>
              <a:rPr lang="pl-PL" sz="2400" dirty="0"/>
              <a:t>hiperłącza do nawigacji w ramach prezentacji, do dowolnego pliku, strony internetowej lub jej fragmentu.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sz="2400" dirty="0"/>
              <a:t>Prezentacja może mieć strukturę liniową lub rozgałęzioną (wtedy także powrót do podmenu).</a:t>
            </a:r>
          </a:p>
          <a:p>
            <a:pPr eaLnBrk="1" hangingPunct="1">
              <a:lnSpc>
                <a:spcPct val="90000"/>
              </a:lnSpc>
            </a:pPr>
            <a:endParaRPr lang="pl-PL" sz="2400" dirty="0"/>
          </a:p>
        </p:txBody>
      </p:sp>
      <p:sp>
        <p:nvSpPr>
          <p:cNvPr id="17412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" name="Strzałka zakrzywiona w lewo 7">
            <a:hlinkClick r:id="rId5" action="ppaction://hlinksldjump"/>
          </p:cNvPr>
          <p:cNvSpPr/>
          <p:nvPr/>
        </p:nvSpPr>
        <p:spPr>
          <a:xfrm>
            <a:off x="7786688" y="6357938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84" name="Group 7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18298416"/>
              </p:ext>
            </p:extLst>
          </p:nvPr>
        </p:nvGraphicFramePr>
        <p:xfrm>
          <a:off x="395536" y="866681"/>
          <a:ext cx="8136011" cy="5760642"/>
        </p:xfrm>
        <a:graphic>
          <a:graphicData uri="http://schemas.openxmlformats.org/drawingml/2006/table">
            <a:tbl>
              <a:tblPr/>
              <a:tblGrid>
                <a:gridCol w="472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3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628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Dostosuj poziom prezentacji do odbiorców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893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Sprawdź wcześniej poprawność techniczną twojej prezentacji  </a:t>
                      </a:r>
                      <a:b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 miejscu wystąpienia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28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pl-PL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Przywitaj i podziękuj za przybycie i krótko przedstaw się 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21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pl-PL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Podaj plan i przybliżony czas wystąpienia </a:t>
                      </a:r>
                      <a:r>
                        <a:rPr kumimoji="0" lang="pl-P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(można lekko przesadzić)</a:t>
                      </a:r>
                      <a:endParaRPr kumimoji="0" lang="pl-PL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28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pl-PL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Zwracaj się do uczestników prezentacji  </a:t>
                      </a:r>
                      <a:r>
                        <a:rPr kumimoji="0" lang="pl-PL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(nikogo nie wyróżniaj).</a:t>
                      </a:r>
                      <a:br>
                        <a:rPr kumimoji="0" lang="pl-PL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kumimoji="0" lang="pl-PL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Nie odwracamy się plecami do audytorium na dłużej niż kilka sekund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28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pl-PL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pl-PL" sz="1600" b="1" dirty="0"/>
                        <a:t>Nie czytaj na głos zawartości slajdów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21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Stosuj metody aktywizujące uczestników  i nikogo nie obrażaj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421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Możesz chwilowo w(y)</a:t>
                      </a:r>
                      <a:r>
                        <a:rPr kumimoji="0" lang="pl-PL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łączać</a:t>
                      </a: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prezentację poprzez klawisz </a:t>
                      </a: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</a:rPr>
                        <a:t>B</a:t>
                      </a: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lub </a:t>
                      </a: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charset="0"/>
                        </a:rPr>
                        <a:t>W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6280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Możesz powiedzieć anegdotę i zostaw czas na pytania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26154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pl-PL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Nie zasłaniaj ekranu, nawet ręką lub wskaźnikiem  – używaj wskaźnika narzędziowego (</a:t>
                      </a:r>
                      <a:r>
                        <a:rPr kumimoji="0" lang="pl-PL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Ctrl</a:t>
                      </a: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+ lewy przycisk myszy) lub laserowego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2729">
                <a:tc>
                  <a:txBody>
                    <a:bodyPr/>
                    <a:lstStyle/>
                    <a:p>
                      <a:pPr marL="457200" marR="0" lvl="0" indent="-4572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pl-PL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pl-PL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Na zakończenie podziękuj za uwagę i podaj dane kontaktowe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8434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6632"/>
            <a:ext cx="8540750" cy="536104"/>
          </a:xfrm>
        </p:spPr>
        <p:txBody>
          <a:bodyPr/>
          <a:lstStyle/>
          <a:p>
            <a:pPr eaLnBrk="1" hangingPunct="1"/>
            <a:r>
              <a:rPr lang="pl-PL" sz="3200" dirty="0"/>
              <a:t>5. Sztuka prezentowania </a:t>
            </a:r>
            <a:r>
              <a:rPr lang="pl-PL" sz="3200" b="0" dirty="0"/>
              <a:t>(1/4)</a:t>
            </a:r>
            <a:br>
              <a:rPr lang="pl-PL" sz="1800" b="0" dirty="0"/>
            </a:br>
            <a:r>
              <a:rPr lang="pl-PL" sz="1800" b="0" dirty="0"/>
              <a:t>(</a:t>
            </a:r>
            <a:r>
              <a:rPr lang="pl-PL" sz="1800" dirty="0">
                <a:solidFill>
                  <a:srgbClr val="FFC000"/>
                </a:solidFill>
              </a:rPr>
              <a:t>wyróżniaj kolorystycznie odpowiednio wiersze w tabelach)</a:t>
            </a:r>
            <a:endParaRPr lang="pl-PL" sz="3200" dirty="0">
              <a:solidFill>
                <a:srgbClr val="FFC000"/>
              </a:solidFill>
            </a:endParaRPr>
          </a:p>
        </p:txBody>
      </p:sp>
      <p:sp>
        <p:nvSpPr>
          <p:cNvPr id="18473" name="AutoShape 7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2860" y="6466986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536104"/>
          </a:xfrm>
        </p:spPr>
        <p:txBody>
          <a:bodyPr/>
          <a:lstStyle/>
          <a:p>
            <a:pPr eaLnBrk="1" hangingPunct="1"/>
            <a:br>
              <a:rPr lang="pl-PL" dirty="0">
                <a:solidFill>
                  <a:srgbClr val="FFFF99"/>
                </a:solidFill>
              </a:rPr>
            </a:br>
            <a:r>
              <a:rPr lang="pl-PL" dirty="0"/>
              <a:t>5.1. Sztuka prezentowania </a:t>
            </a:r>
            <a:r>
              <a:rPr lang="pl-PL" b="0" dirty="0"/>
              <a:t>(2/4)</a:t>
            </a:r>
            <a:br>
              <a:rPr lang="pl-PL" dirty="0"/>
            </a:br>
            <a:r>
              <a:rPr lang="pl-PL" sz="2800" b="0" dirty="0">
                <a:solidFill>
                  <a:srgbClr val="FFC000"/>
                </a:solidFill>
              </a:rPr>
              <a:t>Mów zrozumiale</a:t>
            </a:r>
            <a:endParaRPr lang="pl-PL" sz="2800" b="0" dirty="0">
              <a:solidFill>
                <a:srgbClr val="FFFF99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1556792"/>
            <a:ext cx="8964489" cy="495513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b="1" dirty="0"/>
              <a:t>Używaj poprawnego języka</a:t>
            </a:r>
            <a:r>
              <a:rPr lang="pl-PL" sz="2400" dirty="0"/>
              <a:t>, jeśli używasz żargonu i/lub obce słowa to uprzedź o tym i je wyjaśnij. 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b="1" dirty="0"/>
              <a:t>Dostosuj poziom wystąpienia</a:t>
            </a:r>
            <a:r>
              <a:rPr lang="pl-PL" sz="2400" dirty="0"/>
              <a:t>, jednak pamiętaj </a:t>
            </a:r>
            <a:br>
              <a:rPr lang="pl-PL" sz="2400" dirty="0"/>
            </a:br>
            <a:r>
              <a:rPr lang="pl-PL" sz="2400" dirty="0"/>
              <a:t>o „żółtodziobach” i „orłach” (mogą być pomocni!). 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b="1" dirty="0"/>
              <a:t>Dykcja </a:t>
            </a:r>
            <a:r>
              <a:rPr lang="pl-PL" sz="2400" dirty="0"/>
              <a:t>– staraj się mówić spokojnie, krótkimi zdaniami, stosuj uzasadnioną modulację głosu – zachęci  to słuchaczy do aktywnego uczestnictwa.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dirty="0"/>
              <a:t>Pokaż jak </a:t>
            </a:r>
            <a:r>
              <a:rPr lang="pl-PL" sz="2400" b="1" dirty="0"/>
              <a:t>dobrze znasz się na temacie, </a:t>
            </a:r>
            <a:r>
              <a:rPr lang="pl-PL" sz="2400" dirty="0"/>
              <a:t>ale się zbytnio nie przechwalaj. 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dirty="0"/>
              <a:t>Staraj się nawiązać </a:t>
            </a:r>
            <a:r>
              <a:rPr lang="pl-PL" sz="2400" b="1" dirty="0"/>
              <a:t>pozytywny kontakt z audytorium</a:t>
            </a:r>
            <a:r>
              <a:rPr lang="pl-PL" sz="2400" dirty="0"/>
              <a:t>.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b="1" dirty="0"/>
              <a:t>Nie obrażaj słuchaczy </a:t>
            </a:r>
            <a:r>
              <a:rPr lang="pl-PL" sz="2400" dirty="0"/>
              <a:t>nawet jak na to „zasługują”.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dirty="0"/>
              <a:t>Obserwuj i </a:t>
            </a:r>
            <a:r>
              <a:rPr lang="pl-PL" sz="2400" b="1" dirty="0"/>
              <a:t>dostosuj się </a:t>
            </a:r>
            <a:r>
              <a:rPr lang="pl-PL" sz="2400" dirty="0"/>
              <a:t>odpowiednio </a:t>
            </a:r>
            <a:r>
              <a:rPr lang="pl-PL" sz="2400" b="1" dirty="0"/>
              <a:t>do </a:t>
            </a:r>
            <a:r>
              <a:rPr lang="pl-PL" sz="2400" dirty="0"/>
              <a:t>reakcji</a:t>
            </a:r>
            <a:r>
              <a:rPr lang="pl-PL" sz="2400" b="1" dirty="0"/>
              <a:t> słuchaczy</a:t>
            </a:r>
            <a:r>
              <a:rPr lang="pl-PL" sz="2400" dirty="0"/>
              <a:t>. </a:t>
            </a:r>
          </a:p>
          <a:p>
            <a:pPr marL="457200" indent="-457200" eaLnBrk="1" hangingPunct="1">
              <a:lnSpc>
                <a:spcPct val="80000"/>
              </a:lnSpc>
              <a:buFont typeface="Wingdings" pitchFamily="2" charset="2"/>
              <a:buAutoNum type="arabicPeriod"/>
              <a:tabLst>
                <a:tab pos="266700" algn="l"/>
              </a:tabLst>
            </a:pPr>
            <a:r>
              <a:rPr lang="pl-PL" sz="2400" b="1" dirty="0"/>
              <a:t>Rób krótkie</a:t>
            </a:r>
            <a:r>
              <a:rPr lang="pl-PL" sz="2400" dirty="0"/>
              <a:t>, </a:t>
            </a:r>
            <a:r>
              <a:rPr lang="pl-PL" sz="2400" b="1" dirty="0"/>
              <a:t>naturalne pauzy </a:t>
            </a:r>
            <a:r>
              <a:rPr lang="pl-PL" sz="2400" dirty="0"/>
              <a:t>w swej wypowiedzi (słuchacze „przetrawią” informacje a ty ułożysz sobie myśli).</a:t>
            </a:r>
          </a:p>
        </p:txBody>
      </p:sp>
      <p:sp>
        <p:nvSpPr>
          <p:cNvPr id="19460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z="4000" dirty="0"/>
              <a:t>5.2. Sztuka prezentowania </a:t>
            </a:r>
            <a:r>
              <a:rPr lang="pl-PL" sz="4000" b="0" dirty="0"/>
              <a:t>(3/4)</a:t>
            </a:r>
            <a:br>
              <a:rPr lang="pl-PL" sz="4000" dirty="0"/>
            </a:br>
            <a:r>
              <a:rPr lang="pl-PL" sz="4000" dirty="0">
                <a:solidFill>
                  <a:srgbClr val="FFFF99"/>
                </a:solidFill>
              </a:rPr>
              <a:t>	</a:t>
            </a:r>
            <a:r>
              <a:rPr lang="pl-PL" sz="4000" b="0" dirty="0">
                <a:solidFill>
                  <a:srgbClr val="FFC000"/>
                </a:solidFill>
              </a:rPr>
              <a:t>Znaj swoją publiczność</a:t>
            </a:r>
            <a:endParaRPr lang="pl-PL" sz="4000" b="0" dirty="0">
              <a:solidFill>
                <a:srgbClr val="FFFF99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1772816"/>
            <a:ext cx="8964489" cy="4588297"/>
          </a:xfrm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pl-PL" sz="2800" b="1" dirty="0"/>
              <a:t>Wiedz</a:t>
            </a:r>
            <a:r>
              <a:rPr lang="pl-PL" sz="2800" dirty="0"/>
              <a:t>: do kogo mówisz. Kim są słuchacze. </a:t>
            </a:r>
            <a:br>
              <a:rPr lang="pl-PL" sz="2800" dirty="0"/>
            </a:br>
            <a:r>
              <a:rPr lang="pl-PL" sz="2800" dirty="0"/>
              <a:t>Czego oczekują. Dlaczego przyszli. Jak do nich trafić. </a:t>
            </a: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pl-PL" sz="2800" b="1" dirty="0"/>
              <a:t>Dostosuj język</a:t>
            </a:r>
            <a:r>
              <a:rPr lang="pl-PL" sz="2800" dirty="0"/>
              <a:t> prezentacji i poziom merytoryczny do możliwości słuchaczy. Traktuj ich partnersko. </a:t>
            </a: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pl-PL" sz="2800" b="1" dirty="0"/>
              <a:t>Bądź pomocny i potrzebny</a:t>
            </a:r>
            <a:r>
              <a:rPr lang="pl-PL" sz="2800" dirty="0"/>
              <a:t>. </a:t>
            </a:r>
            <a:br>
              <a:rPr lang="pl-PL" sz="2800" dirty="0"/>
            </a:br>
            <a:r>
              <a:rPr lang="pl-PL" sz="2800" dirty="0"/>
              <a:t>Staraj się rozwiązywać ich problemy. </a:t>
            </a: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pl-PL" sz="2800" dirty="0"/>
              <a:t>Stosuj </a:t>
            </a:r>
            <a:r>
              <a:rPr lang="pl-PL" sz="2800" b="1" dirty="0"/>
              <a:t>metody aktywizujące</a:t>
            </a:r>
            <a:r>
              <a:rPr lang="pl-PL" sz="2800" dirty="0"/>
              <a:t>.</a:t>
            </a:r>
          </a:p>
          <a:p>
            <a:pPr eaLnBrk="1" hangingPunct="1">
              <a:buBlip>
                <a:blip r:embed="rId2"/>
              </a:buBlip>
            </a:pPr>
            <a:r>
              <a:rPr lang="pl-PL" sz="2800" dirty="0"/>
              <a:t>Jeśli możliwe </a:t>
            </a:r>
            <a:r>
              <a:rPr lang="pl-PL" sz="2800" b="1" dirty="0"/>
              <a:t>powołuj się na przykłady osób obecnych na sali</a:t>
            </a:r>
            <a:r>
              <a:rPr lang="pl-PL" sz="2800" dirty="0"/>
              <a:t>.</a:t>
            </a:r>
          </a:p>
        </p:txBody>
      </p:sp>
      <p:sp>
        <p:nvSpPr>
          <p:cNvPr id="20484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Grp="1" noChangeArrowheads="1"/>
          </p:cNvSpPr>
          <p:nvPr>
            <p:ph type="title"/>
          </p:nvPr>
        </p:nvSpPr>
        <p:spPr>
          <a:xfrm>
            <a:off x="301625" y="228600"/>
            <a:ext cx="8540750" cy="896144"/>
          </a:xfrm>
        </p:spPr>
        <p:txBody>
          <a:bodyPr/>
          <a:lstStyle/>
          <a:p>
            <a:pPr eaLnBrk="1" hangingPunct="1"/>
            <a:r>
              <a:rPr lang="pl-PL" sz="4000" dirty="0"/>
              <a:t>5.3 Sztuka prezentowania </a:t>
            </a:r>
            <a:r>
              <a:rPr lang="pl-PL" sz="4000" b="0" dirty="0"/>
              <a:t>(4/4)</a:t>
            </a:r>
            <a:br>
              <a:rPr lang="pl-PL" sz="4000" dirty="0"/>
            </a:br>
            <a:r>
              <a:rPr lang="pl-PL" sz="4000" dirty="0">
                <a:solidFill>
                  <a:srgbClr val="FFFF99"/>
                </a:solidFill>
              </a:rPr>
              <a:t>	</a:t>
            </a:r>
            <a:r>
              <a:rPr lang="pl-PL" sz="2800" b="0" dirty="0">
                <a:solidFill>
                  <a:srgbClr val="FFC000"/>
                </a:solidFill>
              </a:rPr>
              <a:t>Bądź zaangażowany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496" y="1268760"/>
            <a:ext cx="9108504" cy="4248472"/>
          </a:xfrm>
        </p:spPr>
        <p:txBody>
          <a:bodyPr/>
          <a:lstStyle/>
          <a:p>
            <a:pPr marL="271463" indent="-271463" eaLnBrk="1" hangingPunct="1">
              <a:buBlip>
                <a:blip r:embed="rId2"/>
              </a:buBlip>
            </a:pPr>
            <a:r>
              <a:rPr lang="pl-PL" sz="2400" b="1" dirty="0"/>
              <a:t>Mów żywo</a:t>
            </a:r>
            <a:r>
              <a:rPr lang="pl-PL" sz="2400" dirty="0"/>
              <a:t>, przeżywaj i zachowuj się spontanicznie, </a:t>
            </a:r>
          </a:p>
          <a:p>
            <a:pPr marL="271463" indent="-271463" eaLnBrk="1" hangingPunct="1">
              <a:buBlip>
                <a:blip r:embed="rId2"/>
              </a:buBlip>
            </a:pPr>
            <a:r>
              <a:rPr lang="pl-PL" sz="2400" b="1" dirty="0"/>
              <a:t>Nie mów</a:t>
            </a:r>
            <a:r>
              <a:rPr lang="pl-PL" sz="2400" dirty="0"/>
              <a:t> </a:t>
            </a:r>
            <a:r>
              <a:rPr lang="pl-PL" sz="2400" b="1" dirty="0"/>
              <a:t>o swoich </a:t>
            </a:r>
            <a:r>
              <a:rPr lang="pl-PL" sz="2400" dirty="0"/>
              <a:t>ew. </a:t>
            </a:r>
            <a:r>
              <a:rPr lang="pl-PL" sz="2400" b="1" dirty="0"/>
              <a:t>nerwach i stresie</a:t>
            </a:r>
            <a:r>
              <a:rPr lang="pl-PL" sz="2400" dirty="0"/>
              <a:t>. </a:t>
            </a:r>
          </a:p>
          <a:p>
            <a:pPr marL="271463" indent="-271463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b="1" dirty="0"/>
              <a:t>Pokazuj jak zależy ci na tym, o czym mówisz</a:t>
            </a:r>
            <a:r>
              <a:rPr lang="pl-PL" sz="2400" dirty="0"/>
              <a:t>, jak dobrze: przygotowałeś się do prezentacji, znasz publiczność oraz na poruszanej problematyce.</a:t>
            </a:r>
          </a:p>
          <a:p>
            <a:pPr marL="271463" indent="-271463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/>
              <a:t>Dyskutuj. </a:t>
            </a:r>
            <a:r>
              <a:rPr lang="pl-PL" sz="2400" b="1" dirty="0"/>
              <a:t>Pozwól zaangażować się publiczności </a:t>
            </a:r>
            <a:br>
              <a:rPr lang="pl-PL" sz="2400" b="1" dirty="0"/>
            </a:br>
            <a:r>
              <a:rPr lang="pl-PL" sz="2400" dirty="0"/>
              <a:t>(nie ignoruj pytań). </a:t>
            </a:r>
          </a:p>
          <a:p>
            <a:pPr marL="271463" indent="-271463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/>
              <a:t>Aby zwrócić na siebie uwagę, </a:t>
            </a:r>
            <a:r>
              <a:rPr lang="pl-PL" sz="2400" b="1" dirty="0"/>
              <a:t>ukrywaj/odkrywaj prezentację</a:t>
            </a:r>
            <a:r>
              <a:rPr lang="pl-PL" sz="2400" dirty="0"/>
              <a:t> poprzez  klawisze </a:t>
            </a:r>
            <a:r>
              <a:rPr lang="pl-PL" sz="2400" b="1" dirty="0">
                <a:solidFill>
                  <a:srgbClr val="FFC000"/>
                </a:solidFill>
              </a:rPr>
              <a:t>B</a:t>
            </a:r>
            <a:r>
              <a:rPr lang="pl-PL" sz="2400" dirty="0"/>
              <a:t> lub </a:t>
            </a:r>
            <a:r>
              <a:rPr lang="pl-PL" sz="2400" b="1" dirty="0">
                <a:solidFill>
                  <a:srgbClr val="FFC000"/>
                </a:solidFill>
              </a:rPr>
              <a:t>W</a:t>
            </a:r>
            <a:r>
              <a:rPr lang="pl-PL" sz="2400" dirty="0"/>
              <a:t>.</a:t>
            </a:r>
          </a:p>
          <a:p>
            <a:pPr marL="271463" indent="-271463" eaLnBrk="1" hangingPunct="1">
              <a:buBlip>
                <a:blip r:embed="rId2"/>
              </a:buBlip>
            </a:pPr>
            <a:r>
              <a:rPr lang="pl-PL" sz="2400" dirty="0"/>
              <a:t>Utrzymuj </a:t>
            </a:r>
            <a:r>
              <a:rPr lang="pl-PL" sz="2400" b="1" dirty="0"/>
              <a:t>kontakt wzrokowy</a:t>
            </a:r>
            <a:r>
              <a:rPr lang="pl-PL" sz="2400" dirty="0"/>
              <a:t> ale nie bądź natrętnym.</a:t>
            </a:r>
          </a:p>
          <a:p>
            <a:pPr marL="271463" indent="-271463" eaLnBrk="1" hangingPunct="1">
              <a:buBlip>
                <a:blip r:embed="rId2"/>
              </a:buBlip>
            </a:pPr>
            <a:r>
              <a:rPr lang="pl-PL" sz="2400" b="1" dirty="0"/>
              <a:t>Swobodna gestykulacja </a:t>
            </a:r>
            <a:r>
              <a:rPr lang="pl-PL" sz="2400" dirty="0"/>
              <a:t>ożywia prezentację i pomaga podkreślić ważniejsze informacje.</a:t>
            </a:r>
          </a:p>
          <a:p>
            <a:pPr marL="271463" indent="-271463" eaLnBrk="1" hangingPunct="1">
              <a:buBlip>
                <a:blip r:embed="rId2"/>
              </a:buBlip>
            </a:pPr>
            <a:r>
              <a:rPr lang="pl-PL" sz="2400" dirty="0"/>
              <a:t>Zachowuj </a:t>
            </a:r>
            <a:r>
              <a:rPr lang="pl-PL" sz="2400" b="1" dirty="0"/>
              <a:t>naturalną postawę ciała.</a:t>
            </a:r>
          </a:p>
          <a:p>
            <a:pPr eaLnBrk="1" hangingPunct="1">
              <a:buBlip>
                <a:blip r:embed="rId2"/>
              </a:buBlip>
            </a:pPr>
            <a:endParaRPr lang="pl-PL" sz="2400" b="1" dirty="0"/>
          </a:p>
        </p:txBody>
      </p:sp>
      <p:sp>
        <p:nvSpPr>
          <p:cNvPr id="21508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752128"/>
          </a:xfrm>
        </p:spPr>
        <p:txBody>
          <a:bodyPr/>
          <a:lstStyle/>
          <a:p>
            <a:r>
              <a:rPr lang="pl-PL" dirty="0"/>
              <a:t>6. Warto wiedzieć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4294967295"/>
          </p:nvPr>
        </p:nvSpPr>
        <p:spPr>
          <a:xfrm>
            <a:off x="107505" y="1124744"/>
            <a:ext cx="8856983" cy="5504656"/>
          </a:xfrm>
        </p:spPr>
        <p:txBody>
          <a:bodyPr/>
          <a:lstStyle/>
          <a:p>
            <a:pPr marL="0" indent="0">
              <a:buNone/>
            </a:pPr>
            <a:r>
              <a:rPr lang="pl-PL" dirty="0">
                <a:latin typeface="Tahoma" pitchFamily="34" charset="0"/>
                <a:cs typeface="Tahoma" pitchFamily="34" charset="0"/>
              </a:rPr>
              <a:t>Ludzie zapamiętują </a:t>
            </a:r>
            <a:r>
              <a:rPr lang="pl-PL" b="1" dirty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10%</a:t>
            </a:r>
            <a:r>
              <a:rPr lang="pl-PL" dirty="0">
                <a:latin typeface="Tahoma" pitchFamily="34" charset="0"/>
                <a:cs typeface="Tahoma" pitchFamily="34" charset="0"/>
              </a:rPr>
              <a:t> tego, </a:t>
            </a:r>
            <a:r>
              <a:rPr lang="pl-PL" b="1" dirty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co usłyszeli</a:t>
            </a:r>
            <a:r>
              <a:rPr lang="pl-PL" dirty="0">
                <a:latin typeface="Tahoma" pitchFamily="34" charset="0"/>
                <a:cs typeface="Tahoma" pitchFamily="34" charset="0"/>
              </a:rPr>
              <a:t>. </a:t>
            </a:r>
            <a:r>
              <a:rPr lang="pl-PL" b="1" dirty="0">
                <a:solidFill>
                  <a:schemeClr val="bg1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35%</a:t>
            </a:r>
            <a:r>
              <a:rPr lang="pl-PL" dirty="0">
                <a:latin typeface="Tahoma" pitchFamily="34" charset="0"/>
                <a:cs typeface="Tahoma" pitchFamily="34" charset="0"/>
              </a:rPr>
              <a:t> tego, </a:t>
            </a:r>
            <a:r>
              <a:rPr lang="pl-PL" b="1" dirty="0">
                <a:solidFill>
                  <a:schemeClr val="bg1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co zobaczyli</a:t>
            </a:r>
            <a:r>
              <a:rPr lang="pl-PL" b="1" dirty="0">
                <a:latin typeface="Tahoma" pitchFamily="34" charset="0"/>
                <a:cs typeface="Tahoma" pitchFamily="34" charset="0"/>
              </a:rPr>
              <a:t>, </a:t>
            </a:r>
          </a:p>
          <a:p>
            <a:pPr marL="0" indent="0">
              <a:buNone/>
            </a:pPr>
            <a:r>
              <a:rPr lang="pl-PL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55%</a:t>
            </a:r>
            <a:r>
              <a:rPr lang="pl-PL" dirty="0">
                <a:latin typeface="Tahoma" pitchFamily="34" charset="0"/>
                <a:cs typeface="Tahoma" pitchFamily="34" charset="0"/>
              </a:rPr>
              <a:t> tego, </a:t>
            </a:r>
            <a:r>
              <a:rPr lang="pl-PL" b="1" dirty="0">
                <a:latin typeface="Tahoma" pitchFamily="34" charset="0"/>
                <a:cs typeface="Tahoma" pitchFamily="34" charset="0"/>
              </a:rPr>
              <a:t>co </a:t>
            </a:r>
            <a:r>
              <a:rPr lang="pl-PL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usłyszeli i zobaczyli</a:t>
            </a:r>
            <a:r>
              <a:rPr lang="pl-PL" dirty="0">
                <a:latin typeface="Tahoma" pitchFamily="34" charset="0"/>
                <a:cs typeface="Tahoma" pitchFamily="34" charset="0"/>
              </a:rPr>
              <a:t>. </a:t>
            </a:r>
          </a:p>
          <a:p>
            <a:pPr marL="0" indent="0">
              <a:buNone/>
            </a:pPr>
            <a:r>
              <a:rPr lang="pl-PL" dirty="0">
                <a:latin typeface="Tahoma" pitchFamily="34" charset="0"/>
                <a:cs typeface="Tahoma" pitchFamily="34" charset="0"/>
              </a:rPr>
              <a:t>Poza tym </a:t>
            </a:r>
            <a:r>
              <a:rPr lang="pl-PL" b="1" dirty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70%</a:t>
            </a:r>
            <a:r>
              <a:rPr lang="pl-PL" dirty="0">
                <a:latin typeface="Tahoma" pitchFamily="34" charset="0"/>
                <a:cs typeface="Tahoma" pitchFamily="34" charset="0"/>
              </a:rPr>
              <a:t> tego, </a:t>
            </a:r>
            <a:r>
              <a:rPr lang="pl-PL" b="1" dirty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co sami powiedzieli</a:t>
            </a:r>
            <a:r>
              <a:rPr lang="pl-PL" dirty="0">
                <a:latin typeface="Tahoma" pitchFamily="34" charset="0"/>
                <a:cs typeface="Tahoma" pitchFamily="34" charset="0"/>
              </a:rPr>
              <a:t> </a:t>
            </a:r>
            <a:r>
              <a:rPr lang="pl-PL" b="1" dirty="0">
                <a:latin typeface="Tahoma" pitchFamily="34" charset="0"/>
                <a:cs typeface="Tahoma" pitchFamily="34" charset="0"/>
              </a:rPr>
              <a:t>oraz </a:t>
            </a:r>
            <a:r>
              <a:rPr lang="pl-PL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90%</a:t>
            </a:r>
            <a:r>
              <a:rPr lang="pl-PL" b="1" dirty="0">
                <a:latin typeface="Tahoma" pitchFamily="34" charset="0"/>
                <a:cs typeface="Tahoma" pitchFamily="34" charset="0"/>
              </a:rPr>
              <a:t> tego, co </a:t>
            </a:r>
            <a:r>
              <a:rPr lang="pl-PL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powiedzieli i wykonali</a:t>
            </a:r>
            <a:r>
              <a:rPr lang="pl-PL" b="1" dirty="0">
                <a:latin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r>
              <a:rPr lang="pl-PL" sz="2800" i="1" dirty="0">
                <a:latin typeface="Tahoma" pitchFamily="34" charset="0"/>
                <a:cs typeface="Tahoma" pitchFamily="34" charset="0"/>
              </a:rPr>
              <a:t>Pod warunkiem że nie trwa dłużej niż 25 minut.</a:t>
            </a:r>
          </a:p>
          <a:p>
            <a:pPr marL="0" indent="0">
              <a:buNone/>
            </a:pPr>
            <a:r>
              <a:rPr lang="pl-PL" sz="2800" u="sng" dirty="0">
                <a:latin typeface="Tahoma" pitchFamily="34" charset="0"/>
                <a:cs typeface="Tahoma" pitchFamily="34" charset="0"/>
              </a:rPr>
              <a:t>Na to się nakłada:</a:t>
            </a:r>
          </a:p>
          <a:p>
            <a:pPr marL="0" indent="0">
              <a:buNone/>
            </a:pPr>
            <a:r>
              <a:rPr lang="pl-PL" sz="2800" b="1" dirty="0">
                <a:latin typeface="Tahoma" pitchFamily="34" charset="0"/>
                <a:cs typeface="Tahoma" pitchFamily="34" charset="0"/>
              </a:rPr>
              <a:t>to, że im dłuższa prezentacja tym, mniejsza jej część zostanie przyswojona przez słuchaczy </a:t>
            </a:r>
            <a:br>
              <a:rPr lang="pl-PL" sz="2800" b="1" dirty="0">
                <a:latin typeface="Tahoma" pitchFamily="34" charset="0"/>
                <a:cs typeface="Tahoma" pitchFamily="34" charset="0"/>
              </a:rPr>
            </a:br>
            <a:r>
              <a:rPr lang="pl-PL" sz="2800" b="1" dirty="0">
                <a:latin typeface="Tahoma" pitchFamily="34" charset="0"/>
                <a:cs typeface="Tahoma" pitchFamily="34" charset="0"/>
              </a:rPr>
              <a:t>– warto zrobić przerwę, jeżeli prezentacja jest dłuższa niż 20 minut.</a:t>
            </a:r>
          </a:p>
          <a:p>
            <a:pPr marL="0" indent="0">
              <a:buNone/>
            </a:pPr>
            <a:endParaRPr lang="pl-PL" b="1" dirty="0">
              <a:latin typeface="Tahoma" pitchFamily="34" charset="0"/>
              <a:cs typeface="Times New Roman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6576" y="6346842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16817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512" y="273981"/>
            <a:ext cx="8856984" cy="578768"/>
          </a:xfrm>
        </p:spPr>
        <p:txBody>
          <a:bodyPr/>
          <a:lstStyle/>
          <a:p>
            <a:pPr marL="803275" indent="-803275"/>
            <a:r>
              <a:rPr lang="pl-PL" sz="2800" dirty="0"/>
              <a:t>6.1. Korzystaj z hiperłączy i linków w prezentacji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412776"/>
            <a:ext cx="8351713" cy="4673699"/>
          </a:xfrm>
        </p:spPr>
        <p:txBody>
          <a:bodyPr/>
          <a:lstStyle/>
          <a:p>
            <a:r>
              <a:rPr lang="pl-PL" dirty="0"/>
              <a:t>Hiperłączy do pliku </a:t>
            </a:r>
            <a:r>
              <a:rPr lang="pl-PL" b="1" dirty="0">
                <a:hlinkClick r:id="rId2" action="ppaction://hlinkfile"/>
              </a:rPr>
              <a:t>wizytówka uniwersalna!</a:t>
            </a:r>
            <a:r>
              <a:rPr lang="pl-PL" b="1" dirty="0"/>
              <a:t>, </a:t>
            </a:r>
            <a:br>
              <a:rPr lang="pl-PL" dirty="0"/>
            </a:br>
            <a:r>
              <a:rPr lang="pl-PL" dirty="0"/>
              <a:t>także video oraz audio (np. z narracją)</a:t>
            </a:r>
          </a:p>
          <a:p>
            <a:r>
              <a:rPr lang="pl-PL" dirty="0"/>
              <a:t>Link do strony </a:t>
            </a:r>
            <a:r>
              <a:rPr lang="pl-PL" dirty="0">
                <a:hlinkClick r:id="rId3"/>
              </a:rPr>
              <a:t>RODN „WOM”</a:t>
            </a:r>
            <a:r>
              <a:rPr lang="pl-PL" dirty="0"/>
              <a:t>- </a:t>
            </a:r>
            <a:r>
              <a:rPr lang="pl-PL" sz="1600" b="1" dirty="0"/>
              <a:t>Kwartalnik FORUM Nauczycieli</a:t>
            </a:r>
            <a:endParaRPr lang="pl-PL" b="1" dirty="0"/>
          </a:p>
          <a:p>
            <a:r>
              <a:rPr lang="pl-PL" dirty="0"/>
              <a:t>Link do </a:t>
            </a:r>
            <a:r>
              <a:rPr lang="pl-PL" dirty="0">
                <a:hlinkClick r:id="rId4"/>
              </a:rPr>
              <a:t>fragmentu strony</a:t>
            </a:r>
            <a:endParaRPr lang="pl-PL" dirty="0"/>
          </a:p>
          <a:p>
            <a:r>
              <a:rPr lang="pl-PL" dirty="0">
                <a:hlinkClick r:id="rId5"/>
              </a:rPr>
              <a:t>http://www.iniejawna.pl/</a:t>
            </a:r>
            <a:r>
              <a:rPr lang="pl-PL" dirty="0"/>
              <a:t>		</a:t>
            </a:r>
          </a:p>
        </p:txBody>
      </p:sp>
      <p:sp>
        <p:nvSpPr>
          <p:cNvPr id="5" name="AutoShape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776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924800" cy="578768"/>
          </a:xfrm>
        </p:spPr>
        <p:txBody>
          <a:bodyPr/>
          <a:lstStyle/>
          <a:p>
            <a:r>
              <a:rPr lang="pl-PL" dirty="0"/>
              <a:t>Wprowadzenie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467544" y="1556792"/>
            <a:ext cx="838842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/>
              <a:t>Poprawnie przygotowana </a:t>
            </a:r>
            <a:r>
              <a:rPr lang="pl-PL" sz="2400" b="1" dirty="0">
                <a:solidFill>
                  <a:srgbClr val="FFC000"/>
                </a:solidFill>
              </a:rPr>
              <a:t>Prezentacja</a:t>
            </a:r>
            <a:r>
              <a:rPr lang="pl-PL" sz="2400" dirty="0"/>
              <a:t>  oraz właściwe jej przedstawienie (właściwa </a:t>
            </a:r>
            <a:r>
              <a:rPr lang="pl-PL" sz="2400" b="1" dirty="0">
                <a:solidFill>
                  <a:srgbClr val="FFC000"/>
                </a:solidFill>
              </a:rPr>
              <a:t>Sztuka prezentowania</a:t>
            </a:r>
            <a:r>
              <a:rPr lang="pl-PL" sz="2400" dirty="0"/>
              <a:t>) mogą mieć istotny wpływ na osiągnięcie zamierzonych celów także w edukacji i zarządzaniu, np.: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pl-PL" sz="2400" dirty="0"/>
              <a:t>w edukacji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pl-PL" sz="2400" dirty="0"/>
              <a:t>w działaniach marketingowych firmy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pl-PL" sz="2400" dirty="0"/>
              <a:t>w procesie przedstawiania propozycji koncepcji  rozwiązań w różnych dziedzinach aspektów działalności firmy w przedstawianiu na szerszym forum propozycji nowych produktów.</a:t>
            </a:r>
          </a:p>
          <a:p>
            <a:endParaRPr lang="pl-PL" sz="2400" dirty="0"/>
          </a:p>
          <a:p>
            <a:r>
              <a:rPr lang="pl-PL" sz="2400" dirty="0"/>
              <a:t>Warto więc poznać i stosować w praktyce poprawne zasady realizacji procesu </a:t>
            </a:r>
            <a:r>
              <a:rPr lang="pl-PL" sz="2400" b="1" dirty="0">
                <a:solidFill>
                  <a:srgbClr val="FFC000"/>
                </a:solidFill>
              </a:rPr>
              <a:t>Prezentacji oraz Sztukę prezentowania</a:t>
            </a:r>
            <a:r>
              <a:rPr lang="pl-PL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0701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/>
          <p:cNvSpPr txBox="1"/>
          <p:nvPr/>
        </p:nvSpPr>
        <p:spPr>
          <a:xfrm>
            <a:off x="539552" y="421278"/>
            <a:ext cx="7920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rgbClr val="FFC000"/>
                </a:solidFill>
              </a:rPr>
              <a:t>6.2. Link od wykresu dla jego łatwej modyfikacji</a:t>
            </a:r>
          </a:p>
        </p:txBody>
      </p:sp>
      <p:sp>
        <p:nvSpPr>
          <p:cNvPr id="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2" name="Objaśnienie prostokątne zaokrąglone 1"/>
          <p:cNvSpPr/>
          <p:nvPr/>
        </p:nvSpPr>
        <p:spPr>
          <a:xfrm>
            <a:off x="7173428" y="1209672"/>
            <a:ext cx="1943572" cy="540286"/>
          </a:xfrm>
          <a:prstGeom prst="wedgeRoundRectCallout">
            <a:avLst>
              <a:gd name="adj1" fmla="val -86167"/>
              <a:gd name="adj2" fmla="val 239351"/>
              <a:gd name="adj3" fmla="val 16667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100" dirty="0">
                <a:solidFill>
                  <a:schemeClr val="bg1">
                    <a:lumMod val="75000"/>
                  </a:schemeClr>
                </a:solidFill>
              </a:rPr>
              <a:t>Kliknij na wykres a po zamknięciu aplikacji powrócisz do prezentacji</a:t>
            </a:r>
          </a:p>
        </p:txBody>
      </p:sp>
      <p:graphicFrame>
        <p:nvGraphicFramePr>
          <p:cNvPr id="10" name="Wykres 9">
            <a:hlinkClick r:id="rId4" action="ppaction://hlinkfile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954117"/>
              </p:ext>
            </p:extLst>
          </p:nvPr>
        </p:nvGraphicFramePr>
        <p:xfrm>
          <a:off x="303399" y="1621771"/>
          <a:ext cx="8537201" cy="4543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7181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658534"/>
          </a:xfrm>
        </p:spPr>
        <p:txBody>
          <a:bodyPr/>
          <a:lstStyle/>
          <a:p>
            <a:pPr marL="712788" indent="-712788"/>
            <a:r>
              <a:rPr lang="pl-PL" sz="2800" dirty="0"/>
              <a:t>6.3. M</a:t>
            </a:r>
            <a:r>
              <a:rPr lang="pl-PL" sz="2400" dirty="0"/>
              <a:t>ożliwości zapisu prezentacji – </a:t>
            </a:r>
            <a:r>
              <a:rPr lang="pl-PL" sz="1800" dirty="0"/>
              <a:t>zabezpieczenie prezentera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Zapisuj dla kilku wersji aplikacji.</a:t>
            </a:r>
          </a:p>
          <a:p>
            <a:r>
              <a:rPr lang="pl-PL" dirty="0"/>
              <a:t>Zapisz w wersji pdf – </a:t>
            </a:r>
            <a:r>
              <a:rPr lang="pl-PL" dirty="0">
                <a:solidFill>
                  <a:srgbClr val="FFC000"/>
                </a:solidFill>
              </a:rPr>
              <a:t>wszystkie hiperłącza będą działać poprawnie</a:t>
            </a:r>
            <a:r>
              <a:rPr lang="pl-PL" dirty="0"/>
              <a:t>.</a:t>
            </a:r>
          </a:p>
          <a:p>
            <a:r>
              <a:rPr lang="pl-PL" dirty="0"/>
              <a:t>Zapisz istotne zrzuty stron internetowych abyś w razie awarii Internetu mógł korzystać offline z fragmentów  zapisanych stron</a:t>
            </a:r>
            <a:br>
              <a:rPr lang="pl-PL" dirty="0"/>
            </a:br>
            <a:r>
              <a:rPr lang="pl-PL" dirty="0"/>
              <a:t>(jeśli przewidzisz dodatkowe do nich linki wewnętrzne).</a:t>
            </a:r>
          </a:p>
          <a:p>
            <a:r>
              <a:rPr lang="pl-PL" dirty="0"/>
              <a:t>Zapisz prezentację jako stronę internetową  – </a:t>
            </a:r>
            <a:r>
              <a:rPr lang="pl-PL" dirty="0">
                <a:solidFill>
                  <a:srgbClr val="FFC000"/>
                </a:solidFill>
              </a:rPr>
              <a:t>wszystkie hiperłącza będą działać poprawnie</a:t>
            </a:r>
            <a:r>
              <a:rPr lang="pl-PL" dirty="0"/>
              <a:t>.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4759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752128"/>
          </a:xfrm>
        </p:spPr>
        <p:txBody>
          <a:bodyPr/>
          <a:lstStyle/>
          <a:p>
            <a:r>
              <a:rPr lang="pl-PL" dirty="0"/>
              <a:t>6.4. Mobilne rysowanie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4294967295"/>
          </p:nvPr>
        </p:nvSpPr>
        <p:spPr>
          <a:xfrm>
            <a:off x="251520" y="1020688"/>
            <a:ext cx="8712969" cy="5504656"/>
          </a:xfrm>
        </p:spPr>
        <p:txBody>
          <a:bodyPr/>
          <a:lstStyle/>
          <a:p>
            <a:r>
              <a:rPr lang="pl-PL" sz="2800" dirty="0"/>
              <a:t>Możliwe przemieszczanie i modyfikowanie bloczków </a:t>
            </a:r>
            <a:br>
              <a:rPr lang="pl-PL" sz="2800" dirty="0"/>
            </a:br>
            <a:r>
              <a:rPr lang="pl-PL" sz="2800" dirty="0"/>
              <a:t>z zachowaniem połączeń – w trakcie edycji slajdu.</a:t>
            </a:r>
          </a:p>
          <a:p>
            <a:r>
              <a:rPr lang="pl-PL" sz="2800" dirty="0">
                <a:solidFill>
                  <a:srgbClr val="FFFF00"/>
                </a:solidFill>
              </a:rPr>
              <a:t>Po naciśnięciu ESC, spróbuj korekt położenia wybranych bloczków</a:t>
            </a:r>
            <a:br>
              <a:rPr lang="pl-PL" sz="2800" dirty="0">
                <a:solidFill>
                  <a:srgbClr val="FFFF00"/>
                </a:solidFill>
              </a:rPr>
            </a:br>
            <a:endParaRPr lang="pl-PL" sz="2800" dirty="0">
              <a:solidFill>
                <a:srgbClr val="FFFF00"/>
              </a:solidFill>
            </a:endParaRPr>
          </a:p>
        </p:txBody>
      </p:sp>
      <p:sp>
        <p:nvSpPr>
          <p:cNvPr id="5" name="Uśmiechnięta buźka 4"/>
          <p:cNvSpPr/>
          <p:nvPr/>
        </p:nvSpPr>
        <p:spPr>
          <a:xfrm>
            <a:off x="2627784" y="2970241"/>
            <a:ext cx="936104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zaokrąglony 5"/>
          <p:cNvSpPr/>
          <p:nvPr/>
        </p:nvSpPr>
        <p:spPr>
          <a:xfrm>
            <a:off x="562784" y="4193929"/>
            <a:ext cx="18362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2">
                    <a:lumMod val="75000"/>
                  </a:schemeClr>
                </a:solidFill>
              </a:rPr>
              <a:t>Przesuń lub obróć dowolny wybrany bloczek</a:t>
            </a:r>
          </a:p>
        </p:txBody>
      </p:sp>
      <p:sp>
        <p:nvSpPr>
          <p:cNvPr id="7" name="Trapez 6"/>
          <p:cNvSpPr/>
          <p:nvPr/>
        </p:nvSpPr>
        <p:spPr>
          <a:xfrm>
            <a:off x="5288962" y="3945252"/>
            <a:ext cx="2371034" cy="1284534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100" dirty="0"/>
              <a:t>Możesz także dodać nowe bloczki i dokonać połączeń między nimi</a:t>
            </a:r>
          </a:p>
        </p:txBody>
      </p:sp>
      <p:cxnSp>
        <p:nvCxnSpPr>
          <p:cNvPr id="9" name="Łącznik łamany 8"/>
          <p:cNvCxnSpPr>
            <a:cxnSpLocks/>
            <a:stCxn id="5" idx="6"/>
            <a:endCxn id="7" idx="3"/>
          </p:cNvCxnSpPr>
          <p:nvPr/>
        </p:nvCxnSpPr>
        <p:spPr>
          <a:xfrm>
            <a:off x="3563888" y="3294277"/>
            <a:ext cx="3935541" cy="1293242"/>
          </a:xfrm>
          <a:prstGeom prst="bentConnector3">
            <a:avLst>
              <a:gd name="adj1" fmla="val 109889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łamany 14"/>
          <p:cNvCxnSpPr>
            <a:cxnSpLocks/>
            <a:stCxn id="6" idx="3"/>
            <a:endCxn id="7" idx="1"/>
          </p:cNvCxnSpPr>
          <p:nvPr/>
        </p:nvCxnSpPr>
        <p:spPr>
          <a:xfrm flipV="1">
            <a:off x="2398988" y="4587519"/>
            <a:ext cx="3050541" cy="245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zakrzywiony 22"/>
          <p:cNvCxnSpPr>
            <a:stCxn id="5" idx="2"/>
            <a:endCxn id="6" idx="0"/>
          </p:cNvCxnSpPr>
          <p:nvPr/>
        </p:nvCxnSpPr>
        <p:spPr>
          <a:xfrm rot="10800000" flipV="1">
            <a:off x="1480886" y="3294277"/>
            <a:ext cx="1146898" cy="899652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5" name="Prostokąt 34"/>
          <p:cNvSpPr/>
          <p:nvPr/>
        </p:nvSpPr>
        <p:spPr>
          <a:xfrm>
            <a:off x="899592" y="5517232"/>
            <a:ext cx="7711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solidFill>
                  <a:srgbClr val="FFFF00"/>
                </a:solidFill>
              </a:rPr>
              <a:t>a po korektach naciśnij   Shift+F5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4538973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>
          <a:xfrm>
            <a:off x="899592" y="228600"/>
            <a:ext cx="7942782" cy="536104"/>
          </a:xfrm>
        </p:spPr>
        <p:txBody>
          <a:bodyPr/>
          <a:lstStyle/>
          <a:p>
            <a:pPr eaLnBrk="1" hangingPunct="1"/>
            <a:r>
              <a:rPr lang="pl-PL" dirty="0">
                <a:solidFill>
                  <a:srgbClr val="FFFF99"/>
                </a:solidFill>
              </a:rPr>
              <a:t>7. Uwagi i wnioski końcowe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908720"/>
            <a:ext cx="8964488" cy="5616624"/>
          </a:xfrm>
        </p:spPr>
        <p:txBody>
          <a:bodyPr/>
          <a:lstStyle/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Dostosuj treść prezentacji do adresowanego grona – może być wskazana indywidualizacja (mobilność prezentacji).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Na wstępie prezentacji podaj cele i plan wystąpienia (Menu). 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Nie zasłaniaj prezentacji (ekranu).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Nie oślepiaj wskaźnikiem laserowym – w celu zwrócenia uwagi na coś istotnego używaj jednej z opcji wskaźnika.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W celu skupienia uwagi publiczności na omawianej kwestii </a:t>
            </a:r>
            <a:br>
              <a:rPr lang="pl-PL" sz="2400" dirty="0"/>
            </a:br>
            <a:r>
              <a:rPr lang="pl-PL" sz="2400" dirty="0"/>
              <a:t>i prezenterze - można na chwilę wyłączać/włączać prezentację za pomocą klawisza </a:t>
            </a:r>
            <a:r>
              <a:rPr lang="pl-PL" sz="2400" dirty="0">
                <a:solidFill>
                  <a:schemeClr val="tx2">
                    <a:lumMod val="10000"/>
                  </a:schemeClr>
                </a:solidFill>
              </a:rPr>
              <a:t>B</a:t>
            </a:r>
            <a:r>
              <a:rPr lang="pl-PL" sz="2400" dirty="0"/>
              <a:t> (</a:t>
            </a:r>
            <a:r>
              <a:rPr lang="pl-PL" sz="2400" dirty="0">
                <a:solidFill>
                  <a:srgbClr val="002060"/>
                </a:solidFill>
              </a:rPr>
              <a:t>czarny ekran</a:t>
            </a:r>
            <a:r>
              <a:rPr lang="pl-PL" sz="2400" dirty="0"/>
              <a:t>) lub </a:t>
            </a:r>
            <a:r>
              <a:rPr lang="pl-PL" sz="2400" b="1" dirty="0"/>
              <a:t>W</a:t>
            </a:r>
            <a:r>
              <a:rPr lang="pl-PL" sz="2400" dirty="0"/>
              <a:t> (biały ekran).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b="1" dirty="0">
                <a:solidFill>
                  <a:srgbClr val="FFFF00"/>
                </a:solidFill>
              </a:rPr>
              <a:t>ESC</a:t>
            </a:r>
            <a:r>
              <a:rPr lang="pl-PL" sz="2400" dirty="0"/>
              <a:t> – wyjście z prezentacji, </a:t>
            </a:r>
            <a:r>
              <a:rPr lang="pl-PL" sz="2400" b="1" dirty="0">
                <a:solidFill>
                  <a:srgbClr val="FFFF00"/>
                </a:solidFill>
              </a:rPr>
              <a:t>F5</a:t>
            </a:r>
            <a:r>
              <a:rPr lang="pl-PL" sz="2400" dirty="0"/>
              <a:t> – uruchomienie prezentacji od początku, </a:t>
            </a:r>
            <a:br>
              <a:rPr lang="pl-PL" sz="2400" dirty="0"/>
            </a:br>
            <a:r>
              <a:rPr lang="pl-PL" sz="2400" b="1" dirty="0">
                <a:solidFill>
                  <a:srgbClr val="FFFF00"/>
                </a:solidFill>
              </a:rPr>
              <a:t>Shift+F5</a:t>
            </a:r>
            <a:r>
              <a:rPr lang="pl-PL" sz="2400" dirty="0"/>
              <a:t> – uruchomienie prezentacji od aktualnego slajdu.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Dokonaj podsumowania - najważniejsze uwagi i wnioski.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Można udostępnić materiały (drukowane, gdy duża liczba lepiej elektronicznie – w określonym czasie na hasło).</a:t>
            </a:r>
          </a:p>
          <a:p>
            <a:pPr marL="271463" indent="-271463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/>
              <a:t>Nie wszystkie podane uwagi/zalecenia muszą być stosowane...</a:t>
            </a:r>
          </a:p>
        </p:txBody>
      </p:sp>
      <p:sp>
        <p:nvSpPr>
          <p:cNvPr id="2253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dirty="0">
                <a:solidFill>
                  <a:srgbClr val="FFFF99"/>
                </a:solidFill>
              </a:rPr>
              <a:t>Bibliografia: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556792"/>
            <a:ext cx="8137400" cy="4804321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pl-PL" sz="2000" dirty="0"/>
              <a:t>Krawczyński E. - SZTUKA PREZENTACJI - część  monografii  „</a:t>
            </a:r>
            <a:r>
              <a:rPr lang="pl-PL" sz="2000" b="1" dirty="0"/>
              <a:t>Technologie informacyjne w edukacji policjantów</a:t>
            </a:r>
            <a:r>
              <a:rPr lang="pl-PL" sz="2000" dirty="0"/>
              <a:t>” pod redakcją: Andrzej W. Mitas, Legionowo 2008, wyd. Centrum Szkolenia Policji 2008, str. 199-203 SBN 978-83-89999-63-4-1109-6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pl-PL" sz="2000" dirty="0"/>
              <a:t>Łasiński G., „Sztuka prezentacji”, eMPi2, Poznań, 2000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pl-PL" sz="2000" dirty="0" err="1"/>
              <a:t>Hilde</a:t>
            </a:r>
            <a:r>
              <a:rPr lang="pl-PL" sz="2000" dirty="0"/>
              <a:t> T., „Sztuka prezentacji”, Wiedza i Życie,                              Warszawa, 2000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pl-PL" sz="2000" dirty="0"/>
              <a:t>Stuart C., „Sztuka przemawiania i prezentacji”, </a:t>
            </a:r>
            <a:r>
              <a:rPr lang="pl-PL" sz="2000" dirty="0" err="1"/>
              <a:t>KiW</a:t>
            </a:r>
            <a:r>
              <a:rPr lang="pl-PL" sz="2000" dirty="0"/>
              <a:t>, Warszawa, 2002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pl-PL" sz="2000" dirty="0"/>
              <a:t>Krawczyński E., „Informatyka nie tylko dla uczniów”, </a:t>
            </a:r>
            <a:br>
              <a:rPr lang="pl-PL" sz="2000" dirty="0"/>
            </a:br>
            <a:r>
              <a:rPr lang="pl-PL" sz="2000" b="1" dirty="0"/>
              <a:t>Nowa Era</a:t>
            </a:r>
            <a:r>
              <a:rPr lang="pl-PL" sz="2000" dirty="0"/>
              <a:t>/WSZ PWN, Warszawa, 2015 oraz </a:t>
            </a:r>
            <a:r>
              <a:rPr lang="pl-PL" sz="2000" b="1" dirty="0"/>
              <a:t>2018</a:t>
            </a:r>
          </a:p>
        </p:txBody>
      </p:sp>
      <p:sp>
        <p:nvSpPr>
          <p:cNvPr id="23556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/>
              <a:t>Kontakt: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341438" indent="-447675" eaLnBrk="1" hangingPunct="1">
              <a:buFont typeface="Wingdings" pitchFamily="2" charset="2"/>
              <a:buNone/>
            </a:pPr>
            <a:r>
              <a:rPr lang="pl-PL" dirty="0"/>
              <a:t>     Edward Krawczyński </a:t>
            </a:r>
          </a:p>
          <a:p>
            <a:pPr marL="1341438" indent="-447675" eaLnBrk="1" hangingPunct="1">
              <a:buFont typeface="Wingdings" pitchFamily="2" charset="2"/>
              <a:buChar char="("/>
            </a:pPr>
            <a:r>
              <a:rPr lang="pl-PL" dirty="0">
                <a:sym typeface="Wingdings" pitchFamily="2" charset="2"/>
              </a:rPr>
              <a:t>  +48 601 444 070</a:t>
            </a:r>
          </a:p>
          <a:p>
            <a:pPr marL="1341438" indent="-447675" eaLnBrk="1" hangingPunct="1">
              <a:buFont typeface="Wingdings" pitchFamily="2" charset="2"/>
              <a:buNone/>
            </a:pPr>
            <a:r>
              <a:rPr lang="pl-PL" dirty="0">
                <a:sym typeface="Wingdings" pitchFamily="2" charset="2"/>
              </a:rPr>
              <a:t>e-mail:      	</a:t>
            </a:r>
            <a:r>
              <a:rPr lang="pl-PL" dirty="0">
                <a:sym typeface="Wingdings" pitchFamily="2" charset="2"/>
                <a:hlinkClick r:id="rId2"/>
              </a:rPr>
              <a:t>edwardok@tlen.pl</a:t>
            </a:r>
            <a:br>
              <a:rPr lang="pl-PL" dirty="0">
                <a:sym typeface="Wingdings" pitchFamily="2" charset="2"/>
              </a:rPr>
            </a:br>
            <a:r>
              <a:rPr lang="pl-PL" dirty="0">
                <a:sym typeface="Wingdings" pitchFamily="2" charset="2"/>
              </a:rPr>
              <a:t>			</a:t>
            </a:r>
          </a:p>
        </p:txBody>
      </p:sp>
      <p:sp>
        <p:nvSpPr>
          <p:cNvPr id="2458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400" dirty="0"/>
              <a:t>Powiększona grafika – wrócisz do slajdu z </a:t>
            </a:r>
            <a:r>
              <a:rPr lang="pl-PL" sz="2400" dirty="0" err="1"/>
              <a:t>minaturą</a:t>
            </a:r>
            <a:r>
              <a:rPr lang="pl-PL" sz="2400" dirty="0"/>
              <a:t>,</a:t>
            </a:r>
            <a:br>
              <a:rPr lang="pl-PL" sz="2400" dirty="0"/>
            </a:br>
            <a:r>
              <a:rPr lang="pl-PL" sz="2400"/>
              <a:t> poprzez </a:t>
            </a:r>
            <a:r>
              <a:rPr lang="pl-PL" sz="2400" dirty="0"/>
              <a:t>kliknięcie na niej (hiperłącza </a:t>
            </a:r>
            <a:r>
              <a:rPr lang="pl-PL" sz="2400" dirty="0">
                <a:sym typeface="Symbol"/>
              </a:rPr>
              <a:t>)</a:t>
            </a:r>
            <a:endParaRPr lang="pl-PL" sz="2400" dirty="0"/>
          </a:p>
        </p:txBody>
      </p:sp>
      <p:pic>
        <p:nvPicPr>
          <p:cNvPr id="25604" name="Picture 7" descr="C:\Users\Edward Krawczyński\AppData\Local\Microsoft\Windows\Temporary Internet Files\Content.IE5\NRBQ278N\MP900432739[1]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17" y="1301763"/>
            <a:ext cx="7993482" cy="532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90769" y="6324627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hlinkClick r:id="rId2" action="ppaction://hlinksldjump"/>
            <a:extLst>
              <a:ext uri="{FF2B5EF4-FFF2-40B4-BE49-F238E27FC236}">
                <a16:creationId xmlns:a16="http://schemas.microsoft.com/office/drawing/2014/main" id="{AB4F3764-1070-4C94-9E71-B8ED606D2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352928" cy="6264688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124A8EE4-8823-43FC-BF5F-2E25E5856802}"/>
              </a:ext>
            </a:extLst>
          </p:cNvPr>
          <p:cNvSpPr txBox="1"/>
          <p:nvPr/>
        </p:nvSpPr>
        <p:spPr>
          <a:xfrm>
            <a:off x="341396" y="6449892"/>
            <a:ext cx="5904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Źródło: Klipart Microsoft</a:t>
            </a:r>
          </a:p>
        </p:txBody>
      </p:sp>
      <p:sp>
        <p:nvSpPr>
          <p:cNvPr id="5" name="AutoShape 4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2BA89E9D-EFBE-4B6A-BC10-90C8404FC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0998" y="6381320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9270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066800" y="1905000"/>
            <a:ext cx="70866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pl-PL">
                <a:solidFill>
                  <a:srgbClr val="FFFF00"/>
                </a:solidFill>
              </a:rPr>
              <a:t>Zbyt agresywne kolory mogą spowodować dyskomfort patrzenia na informacje wyświetlane na ekranie.</a:t>
            </a:r>
          </a:p>
        </p:txBody>
      </p:sp>
      <p:sp>
        <p:nvSpPr>
          <p:cNvPr id="2" name="Przycisk akcji: Powrót 1">
            <a:hlinkClick r:id="rId3" action="ppaction://hlinksldjump" highlightClick="1"/>
          </p:cNvPr>
          <p:cNvSpPr/>
          <p:nvPr/>
        </p:nvSpPr>
        <p:spPr>
          <a:xfrm>
            <a:off x="7452320" y="6324600"/>
            <a:ext cx="288032" cy="213519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5" name="Objaśnienie prostokątne zaokrąglone 4"/>
          <p:cNvSpPr/>
          <p:nvPr/>
        </p:nvSpPr>
        <p:spPr>
          <a:xfrm>
            <a:off x="3707904" y="6341666"/>
            <a:ext cx="2376909" cy="392906"/>
          </a:xfrm>
          <a:prstGeom prst="wedgeRoundRectCallout">
            <a:avLst>
              <a:gd name="adj1" fmla="val 101102"/>
              <a:gd name="adj2" fmla="val -42096"/>
              <a:gd name="adj3" fmla="val 16667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dirty="0"/>
              <a:t>Zawsze powrót do </a:t>
            </a:r>
            <a:r>
              <a:rPr lang="pl-PL" sz="1200" dirty="0" err="1"/>
              <a:t>podMenu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37690647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143000" y="457200"/>
            <a:ext cx="670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z="2400"/>
              <a:t>Zbyt wiele elementów na jednym slajdzie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295400" y="1371600"/>
            <a:ext cx="59436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1600" b="0"/>
              <a:t>Jeśli mamy wiele elementów, które wymagają umieszczenia </a:t>
            </a:r>
            <a:br>
              <a:rPr lang="pl-PL" sz="1600" b="0"/>
            </a:br>
            <a:r>
              <a:rPr lang="pl-PL" sz="1600" b="0"/>
              <a:t>w prezentacji, nie należy „upychać” ich na jednym slajdzie. Spowoduje to ogromną nieczytelność zawartych w nim informacji, a więc zniechęcimy odbiorcę do zapoznania się </a:t>
            </a:r>
            <a:br>
              <a:rPr lang="pl-PL" sz="1600" b="0"/>
            </a:br>
            <a:r>
              <a:rPr lang="pl-PL" sz="1600" b="0"/>
              <a:t>z nimi. </a:t>
            </a:r>
          </a:p>
        </p:txBody>
      </p:sp>
      <p:pic>
        <p:nvPicPr>
          <p:cNvPr id="17412" name="Picture 4" descr="statu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524000"/>
            <a:ext cx="1447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twarz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75" y="3886200"/>
            <a:ext cx="14525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trasa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43200"/>
            <a:ext cx="5638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219200" y="4038600"/>
            <a:ext cx="56388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1600" b="0" dirty="0"/>
              <a:t>Lepiej takie informacje zapisać w formie słów-haseł, </a:t>
            </a:r>
            <a:br>
              <a:rPr lang="pl-PL" sz="1600" b="0" dirty="0"/>
            </a:br>
            <a:r>
              <a:rPr lang="pl-PL" sz="1600" b="0" dirty="0"/>
              <a:t>a następnie dopowiadać pewne rzeczy już w trakcie prezentacji. </a:t>
            </a:r>
          </a:p>
          <a:p>
            <a:pPr eaLnBrk="1" hangingPunct="1">
              <a:spcBef>
                <a:spcPct val="50000"/>
              </a:spcBef>
            </a:pPr>
            <a:r>
              <a:rPr lang="pl-PL" sz="1600" b="0" dirty="0"/>
              <a:t>Jeśli mamy do czynienia z prezentacją interaktywną, gdzie nie ma prezentera, a wszystkie niezbędne informacje należy umieścić w prezentacji – należy łamać tekst i dzielić go na kilka slajdów. </a:t>
            </a:r>
            <a:br>
              <a:rPr lang="pl-PL" sz="1600" b="0" dirty="0"/>
            </a:br>
            <a:r>
              <a:rPr lang="pl-PL" sz="1600" b="0" dirty="0"/>
              <a:t>Może to zdecydowanie polepszyć odbiór, a więc spowoduje, że zatrzymamy uwagę audytorium na zawartych informacjach.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3733800" y="6400800"/>
            <a:ext cx="1601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l-PL" sz="1200" b="0">
                <a:solidFill>
                  <a:schemeClr val="bg2"/>
                </a:solidFill>
              </a:rPr>
              <a:t>Bielsko – Biała  2006</a:t>
            </a:r>
          </a:p>
        </p:txBody>
      </p:sp>
      <p:sp>
        <p:nvSpPr>
          <p:cNvPr id="2" name="Przycisk akcji: Powrót 1">
            <a:hlinkClick r:id="rId6" action="ppaction://hlinksldjump" highlightClick="1"/>
          </p:cNvPr>
          <p:cNvSpPr/>
          <p:nvPr/>
        </p:nvSpPr>
        <p:spPr>
          <a:xfrm>
            <a:off x="6858000" y="6165304"/>
            <a:ext cx="522312" cy="372815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/>
          </a:p>
        </p:txBody>
      </p:sp>
      <p:sp>
        <p:nvSpPr>
          <p:cNvPr id="12" name="AutoShape 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0459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4918447" cy="680120"/>
          </a:xfrm>
        </p:spPr>
        <p:txBody>
          <a:bodyPr/>
          <a:lstStyle/>
          <a:p>
            <a:pPr eaLnBrk="1" hangingPunct="1">
              <a:defRPr/>
            </a:pPr>
            <a:r>
              <a:rPr lang="pl-PL" sz="4000" dirty="0">
                <a:solidFill>
                  <a:srgbClr val="FFFF00"/>
                </a:solidFill>
              </a:rPr>
              <a:t>MENU </a:t>
            </a:r>
            <a:r>
              <a:rPr lang="pl-PL" sz="2000" dirty="0">
                <a:solidFill>
                  <a:srgbClr val="FFFF00"/>
                </a:solidFill>
              </a:rPr>
              <a:t>(plan wystąpienia):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79512" y="1164814"/>
            <a:ext cx="3672408" cy="3848362"/>
          </a:xfrm>
        </p:spPr>
        <p:txBody>
          <a:bodyPr/>
          <a:lstStyle/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Zadanie prezentacji</a:t>
            </a:r>
            <a:endParaRPr lang="pl-PL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4" action="ppaction://hlinksldjump"/>
              </a:rPr>
              <a:t>Adresat prezentacji</a:t>
            </a:r>
            <a:endParaRPr lang="pl-PL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5" action="ppaction://hlinksldjump"/>
              </a:rPr>
              <a:t>Struktura (układ) prezentacji</a:t>
            </a:r>
            <a:endParaRPr lang="pl-PL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tabLst>
                <a:tab pos="268288" algn="l"/>
              </a:tabLst>
              <a:defRPr/>
            </a:pP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Struktura slajdu</a:t>
            </a:r>
            <a:endParaRPr lang="pl-PL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271463" indent="0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4.1. </a:t>
            </a: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7" action="ppaction://hlinksldjump"/>
              </a:rPr>
              <a:t>Tło</a:t>
            </a:r>
            <a:endParaRPr lang="pl-PL" sz="2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271463" indent="0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4.2. </a:t>
            </a:r>
            <a:r>
              <a:rPr lang="pl-PL" sz="2000" dirty="0">
                <a:solidFill>
                  <a:srgbClr val="FFFFCC"/>
                </a:solidFill>
                <a:latin typeface="Arial" pitchFamily="34" charset="0"/>
                <a:cs typeface="Arial" pitchFamily="34" charset="0"/>
                <a:hlinkClick r:id="rId8" action="ppaction://hlinksldjump"/>
              </a:rPr>
              <a:t>Czcionka</a:t>
            </a:r>
            <a:endParaRPr lang="pl-PL" sz="2000" dirty="0">
              <a:solidFill>
                <a:srgbClr val="FFFFCC"/>
              </a:solidFill>
              <a:latin typeface="Arial" pitchFamily="34" charset="0"/>
              <a:cs typeface="Arial" pitchFamily="34" charset="0"/>
            </a:endParaRPr>
          </a:p>
          <a:p>
            <a:pPr marL="271463" indent="0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4.3. </a:t>
            </a:r>
            <a:r>
              <a:rPr lang="pl-PL" sz="2000" dirty="0">
                <a:solidFill>
                  <a:srgbClr val="FFFFCC"/>
                </a:solidFill>
                <a:latin typeface="Arial" pitchFamily="34" charset="0"/>
                <a:cs typeface="Arial" pitchFamily="34" charset="0"/>
                <a:hlinkClick r:id="rId9" action="ppaction://hlinksldjump"/>
              </a:rPr>
              <a:t>Elementy graficzne</a:t>
            </a:r>
            <a:endParaRPr lang="pl-PL" sz="2000" dirty="0">
              <a:solidFill>
                <a:srgbClr val="FFFFCC"/>
              </a:solidFill>
              <a:latin typeface="Arial" pitchFamily="34" charset="0"/>
              <a:cs typeface="Arial" pitchFamily="34" charset="0"/>
            </a:endParaRPr>
          </a:p>
          <a:p>
            <a:pPr marL="271463" indent="0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4.4. </a:t>
            </a: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10" action="ppaction://hlinksldjump"/>
              </a:rPr>
              <a:t>Animacje</a:t>
            </a: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803275" indent="-531813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4.5. </a:t>
            </a: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11" action="ppaction://hlinksldjump"/>
              </a:rPr>
              <a:t>Wykorzystanie powierzchni slajdu</a:t>
            </a:r>
            <a:endParaRPr lang="pl-PL" sz="2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893763" indent="-622300" eaLnBrk="1" hangingPunct="1">
              <a:lnSpc>
                <a:spcPct val="80000"/>
              </a:lnSpc>
              <a:spcAft>
                <a:spcPts val="600"/>
              </a:spcAft>
              <a:buFont typeface="Arial" charset="0"/>
              <a:buNone/>
              <a:defRPr/>
            </a:pPr>
            <a:r>
              <a:rPr lang="pl-PL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4.6. 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hlinkClick r:id="rId12" action="ppaction://hlinksldjump"/>
              </a:rPr>
              <a:t>Nawigacja</a:t>
            </a:r>
            <a:r>
              <a:rPr lang="pl-PL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l-PL" sz="24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800" dirty="0">
                <a:solidFill>
                  <a:srgbClr val="FFFF00"/>
                </a:solidFill>
              </a:rPr>
              <a:t>(mobilność prezentacji)</a:t>
            </a:r>
            <a:endParaRPr lang="pl-PL" sz="2400" dirty="0">
              <a:solidFill>
                <a:srgbClr val="FFFF00"/>
              </a:solidFill>
            </a:endParaRPr>
          </a:p>
          <a:p>
            <a:pPr marL="365125" indent="-27940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sz="2400" dirty="0">
                <a:solidFill>
                  <a:srgbClr val="FFFF00"/>
                </a:solidFill>
              </a:rPr>
              <a:t> </a:t>
            </a:r>
            <a:endParaRPr lang="pl-PL" sz="2200" dirty="0">
              <a:solidFill>
                <a:srgbClr val="FFFF00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5220072" y="4221088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3779912" y="1268760"/>
            <a:ext cx="5256584" cy="522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7940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 action="ppaction://hlinksldjump"/>
              </a:rPr>
              <a:t>Sztuka prezentowania</a:t>
            </a:r>
            <a:endParaRPr lang="pl-PL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2438" indent="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5.1.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4" action="ppaction://hlinksldjump"/>
              </a:rPr>
              <a:t>Mów zrozumiale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2438" indent="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5.2.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5" action="ppaction://hlinksldjump"/>
              </a:rPr>
              <a:t>Znaj swoją publiczność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2438" indent="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5.3.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6" action="ppaction://hlinksldjump"/>
              </a:rPr>
              <a:t>Bądź zaangażowany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975" indent="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pl-PL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pl-PL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7" action="ppaction://hlinksldjump"/>
              </a:rPr>
              <a:t>Warto wiedzieć</a:t>
            </a:r>
            <a:endParaRPr lang="pl-PL" sz="24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12788" indent="-169863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6.1.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8" action="ppaction://hlinksldjump"/>
              </a:rPr>
              <a:t>korzystanie z hiperłączy i linków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12788" indent="-169863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6.2.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9" action="ppaction://hlinksldjump"/>
              </a:rPr>
              <a:t>link od wykresu do jego modyfikacji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12788" indent="-169863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6.3.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0" action="ppaction://hlinksldjump"/>
              </a:rPr>
              <a:t>Zapisywanie prezentacji – rodzaje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12788" indent="-169863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6.4.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1" action="ppaction://hlinksldjump"/>
              </a:rPr>
              <a:t>Mobilne rysowanie algorytmów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14413" indent="-471488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6.5. </a:t>
            </a:r>
            <a:r>
              <a:rPr lang="pl-PL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2" action="ppaction://hlinksldjump"/>
              </a:rPr>
              <a:t>Producer – nowe możliwości PowerPoint</a:t>
            </a:r>
            <a:endParaRPr lang="pl-PL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indent="-27940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pl-PL" sz="24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7" action="ppaction://hlinksldjump"/>
              </a:rPr>
              <a:t>Uwagi i wnioski końcowe</a:t>
            </a:r>
            <a:endParaRPr lang="pl-PL" sz="24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indent="-279400" eaLnBrk="1" hangingPunct="1">
              <a:lnSpc>
                <a:spcPct val="80000"/>
              </a:lnSpc>
              <a:spcAft>
                <a:spcPts val="600"/>
              </a:spcAft>
              <a:buNone/>
              <a:tabLst>
                <a:tab pos="268288" algn="l"/>
              </a:tabLst>
              <a:defRPr/>
            </a:pP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8. </a:t>
            </a: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8" action="ppaction://hlinksldjump"/>
              </a:rPr>
              <a:t>Bibliografia</a:t>
            </a:r>
            <a:endParaRPr lang="pl-PL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9. </a:t>
            </a: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3" action="ppaction://hlinksldjump"/>
              </a:rPr>
              <a:t>Kontakt</a:t>
            </a:r>
            <a:endParaRPr lang="pl-PL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indent="-365125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pl-PL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1" action="ppaction://hlinksldjump"/>
              </a:rPr>
              <a:t>  Dodatki</a:t>
            </a:r>
            <a:endParaRPr lang="pl-PL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990600" y="381000"/>
            <a:ext cx="754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2400"/>
              <a:t>Ozdobne oraz zbyt małe czcionki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3568" y="1159639"/>
            <a:ext cx="796513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b="0" dirty="0">
                <a:latin typeface="Pristina" panose="03060402040406080204" pitchFamily="66" charset="0"/>
              </a:rPr>
              <a:t>Ten tekst pisany jest ozdobną czcionką. </a:t>
            </a:r>
            <a:br>
              <a:rPr lang="pl-PL" b="0" dirty="0">
                <a:latin typeface="Pristina" panose="03060402040406080204" pitchFamily="66" charset="0"/>
              </a:rPr>
            </a:br>
            <a:r>
              <a:rPr lang="pl-PL" b="0" dirty="0">
                <a:latin typeface="Pristina" panose="03060402040406080204" pitchFamily="66" charset="0"/>
              </a:rPr>
              <a:t>Wprawdzie wygląda dość efektownie, lecz raczej nie spełni swojej funkcji, gdyż mocno utrudnia odczytanie informacji.</a:t>
            </a:r>
            <a:r>
              <a:rPr lang="pl-PL" sz="2800" b="0" dirty="0">
                <a:latin typeface="Pristina" panose="03060402040406080204" pitchFamily="66" charset="0"/>
              </a:rPr>
              <a:t> </a:t>
            </a:r>
            <a:br>
              <a:rPr lang="pl-PL" sz="2800" b="0" dirty="0">
                <a:latin typeface="Pristina" panose="03060402040406080204" pitchFamily="66" charset="0"/>
              </a:rPr>
            </a:br>
            <a:r>
              <a:rPr lang="pl-PL" b="0" dirty="0">
                <a:latin typeface="Pristina" panose="03060402040406080204" pitchFamily="66" charset="0"/>
              </a:rPr>
              <a:t>Jej rozmiar to 32 pkt – </a:t>
            </a:r>
            <a:r>
              <a:rPr lang="pl-PL" sz="2400" b="0" dirty="0">
                <a:latin typeface="Pristina" panose="03060402040406080204" pitchFamily="66" charset="0"/>
              </a:rPr>
              <a:t>nagłówek dla porównania – 24 pkt.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57300" y="4103570"/>
            <a:ext cx="8217668" cy="235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71463" indent="-271463" eaLnBrk="1" hangingPunct="1">
              <a:lnSpc>
                <a:spcPct val="13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Ten tekst pisany jest czcionką prostą, </a:t>
            </a:r>
            <a:r>
              <a:rPr lang="pl-PL" sz="2000" b="0" dirty="0" err="1">
                <a:latin typeface="Arial" panose="020B0604020202020204" pitchFamily="34" charset="0"/>
                <a:cs typeface="Arial" panose="020B0604020202020204" pitchFamily="34" charset="0"/>
              </a:rPr>
              <a:t>bezszeryfową</a:t>
            </a: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71463" indent="-271463" eaLnBrk="1" hangingPunct="1">
              <a:lnSpc>
                <a:spcPct val="13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Krój czcionki jest ok, ale jej rozmiar pozostawia wiele do życzenia.</a:t>
            </a:r>
          </a:p>
          <a:p>
            <a:pPr marL="271463" indent="-271463" eaLnBrk="1" hangingPunct="1">
              <a:lnSpc>
                <a:spcPct val="130000"/>
              </a:lnSpc>
              <a:spcBef>
                <a:spcPct val="50000"/>
              </a:spcBef>
              <a:buFont typeface="+mj-lt"/>
              <a:buAutoNum type="arabicPeriod"/>
            </a:pP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Być może osoba siedząca z tyłu sali nie odczyta napisanych tu słów.</a:t>
            </a:r>
            <a:b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2000" b="0" dirty="0">
                <a:latin typeface="Arial" panose="020B0604020202020204" pitchFamily="34" charset="0"/>
                <a:cs typeface="Arial" panose="020B0604020202020204" pitchFamily="34" charset="0"/>
              </a:rPr>
              <a:t>Nawet zwiększone odstępy między wierszami na niewiele się zdadzą.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810000" y="6324600"/>
            <a:ext cx="1601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l-PL" sz="1200" b="0">
                <a:solidFill>
                  <a:schemeClr val="bg2"/>
                </a:solidFill>
              </a:rPr>
              <a:t>Bielsko – Biała  2006</a:t>
            </a:r>
          </a:p>
        </p:txBody>
      </p:sp>
      <p:sp>
        <p:nvSpPr>
          <p:cNvPr id="2" name="Przycisk akcji: Powrót 1">
            <a:hlinkClick r:id="rId3" action="ppaction://hlinksldjump" highlightClick="1"/>
          </p:cNvPr>
          <p:cNvSpPr/>
          <p:nvPr/>
        </p:nvSpPr>
        <p:spPr>
          <a:xfrm>
            <a:off x="7740352" y="6308725"/>
            <a:ext cx="216024" cy="21602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1381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7239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90600" y="381000"/>
            <a:ext cx="723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2400"/>
              <a:t>Zbyt duże, dominujące obrazki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115616" y="4876800"/>
            <a:ext cx="734258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sz="2000" b="0" dirty="0"/>
              <a:t>Duże obrazki przytłaczają odbiorcę. </a:t>
            </a:r>
            <a:br>
              <a:rPr lang="pl-PL" sz="2000" b="0" dirty="0"/>
            </a:br>
            <a:r>
              <a:rPr lang="pl-PL" sz="2000" b="0" dirty="0"/>
              <a:t>Jeśli obok obrazu pojawi się tekst – to informacje tam zapisane zostaną niezauważone, lub niezakodowane. </a:t>
            </a:r>
            <a:br>
              <a:rPr lang="pl-PL" sz="2000" b="0" dirty="0"/>
            </a:br>
            <a:r>
              <a:rPr lang="pl-PL" sz="2000" b="0" dirty="0"/>
              <a:t>Obrazki bowiem, bardziej zapisują się w naszej pamięci niż tekst pisany. 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733800" y="6400800"/>
            <a:ext cx="1601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l-PL" sz="1200" b="0">
                <a:solidFill>
                  <a:schemeClr val="bg2"/>
                </a:solidFill>
              </a:rPr>
              <a:t>Bielsko – Biała  2006</a:t>
            </a:r>
          </a:p>
        </p:txBody>
      </p:sp>
      <p:sp>
        <p:nvSpPr>
          <p:cNvPr id="2" name="Przycisk akcji: Powrót 1">
            <a:hlinkClick r:id="rId4" action="ppaction://hlinksldjump" highlightClick="1"/>
          </p:cNvPr>
          <p:cNvSpPr/>
          <p:nvPr/>
        </p:nvSpPr>
        <p:spPr>
          <a:xfrm>
            <a:off x="7596336" y="6324600"/>
            <a:ext cx="216024" cy="3048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pic>
        <p:nvPicPr>
          <p:cNvPr id="8" name="Picture 2" descr="16">
            <a:hlinkClick r:id="rId4" action="ppaction://hlinksldjump"/>
            <a:extLst>
              <a:ext uri="{FF2B5EF4-FFF2-40B4-BE49-F238E27FC236}">
                <a16:creationId xmlns:a16="http://schemas.microsoft.com/office/drawing/2014/main" id="{F484E770-E54E-4CBA-B26E-FE28EE556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04178"/>
            <a:ext cx="7239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6476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hlinkClick r:id="rId2" action="ppaction://hlinksldjump"/>
            <a:extLst>
              <a:ext uri="{FF2B5EF4-FFF2-40B4-BE49-F238E27FC236}">
                <a16:creationId xmlns:a16="http://schemas.microsoft.com/office/drawing/2014/main" id="{EA6A47BB-D558-4E8D-B2D6-8DDAB3894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flipH="1">
            <a:off x="323527" y="188640"/>
            <a:ext cx="869289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7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dirty="0"/>
              <a:t>1. Cel prezentacji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323529" y="1428718"/>
            <a:ext cx="7884876" cy="4067175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pl-PL" b="1" dirty="0">
                <a:solidFill>
                  <a:srgbClr val="FFFF99"/>
                </a:solidFill>
              </a:rPr>
              <a:t>Głównym zadaniem prezentacji jest osiągnięcie zamierzonych jej celów, np.:</a:t>
            </a:r>
          </a:p>
          <a:p>
            <a:pPr marL="533400" indent="-5334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dirty="0"/>
              <a:t>Zaprezentowanie szkoły na targach edukacyjnych lub w środowisku lokalnym.</a:t>
            </a:r>
          </a:p>
          <a:p>
            <a:pPr marL="533400" indent="-5334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dirty="0"/>
              <a:t>Stworzenie interaktywnego kursu </a:t>
            </a:r>
            <a:br>
              <a:rPr lang="pl-PL" dirty="0"/>
            </a:br>
            <a:r>
              <a:rPr lang="pl-PL" dirty="0"/>
              <a:t>lub e-learning…</a:t>
            </a:r>
          </a:p>
          <a:p>
            <a:pPr marL="533400" indent="-5334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dirty="0"/>
              <a:t>Ilustracja wyników z przeprowadzonego doświadczenia.</a:t>
            </a:r>
          </a:p>
          <a:p>
            <a:pPr marL="533400" indent="-5334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dirty="0"/>
              <a:t>Stworzenie komputerowej reklamy produktu.</a:t>
            </a:r>
          </a:p>
          <a:p>
            <a:pPr marL="533400" indent="-5334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pl-PL" dirty="0"/>
              <a:t>Prezentacja wyników finansowych firmy.</a:t>
            </a:r>
          </a:p>
        </p:txBody>
      </p:sp>
      <p:sp>
        <p:nvSpPr>
          <p:cNvPr id="2" name="Objaśnienie prostokątne zaokrąglone 1"/>
          <p:cNvSpPr/>
          <p:nvPr/>
        </p:nvSpPr>
        <p:spPr>
          <a:xfrm>
            <a:off x="8028384" y="5229199"/>
            <a:ext cx="864096" cy="914765"/>
          </a:xfrm>
          <a:prstGeom prst="wedgeRoundRectCallout">
            <a:avLst>
              <a:gd name="adj1" fmla="val 32617"/>
              <a:gd name="adj2" fmla="val 688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700" dirty="0"/>
              <a:t>Skopiowany element </a:t>
            </a:r>
            <a:br>
              <a:rPr lang="pl-PL" sz="700" dirty="0"/>
            </a:br>
            <a:r>
              <a:rPr lang="pl-PL" sz="700" dirty="0"/>
              <a:t>z hiperłączem na wszystkich slajdach umożliwia powrót do Menu</a:t>
            </a:r>
          </a:p>
        </p:txBody>
      </p:sp>
      <p:sp>
        <p:nvSpPr>
          <p:cNvPr id="4" name="Przycisk akcji: Przejdź do strony głównej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B3C2D5A-D97B-40E1-A597-BDB637B6E8F9}"/>
              </a:ext>
            </a:extLst>
          </p:cNvPr>
          <p:cNvSpPr/>
          <p:nvPr/>
        </p:nvSpPr>
        <p:spPr>
          <a:xfrm>
            <a:off x="7956376" y="6143964"/>
            <a:ext cx="576064" cy="5253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dirty="0"/>
              <a:t>2. Adresat prezentacji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87524" y="1423169"/>
            <a:ext cx="8568951" cy="4011662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Tworząc prezentację najważniejszy jest jej adresat.</a:t>
            </a:r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pl-PL" sz="2400" dirty="0">
                <a:solidFill>
                  <a:srgbClr val="FFFF99"/>
                </a:solidFill>
              </a:rPr>
              <a:t>Uwzględnić zatem należy: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Wiek adresata – możliwości percepcji odbiorcy.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Poziom wiedzy na wejściu i oczekiwania słuchaczy.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Liczebność grupy odbiorczej i wielkość sali.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Miejsce, w którym odbywać się będzie prezentacja.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Wyposażenie techniczne w miejscu prezentacji.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Prezentowane informacje powinny być rzetelne.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Slajdy powinny być ułożone w logicznej kolejności.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Trzeba przygotować się do nietypowej kolejności prezentacji slajdów.</a:t>
            </a:r>
          </a:p>
          <a:p>
            <a:pPr marL="533400" indent="-533400" eaLnBrk="1" hangingPunct="1">
              <a:buFont typeface="+mj-lt"/>
              <a:buAutoNum type="arabicPeriod"/>
            </a:pPr>
            <a:r>
              <a:rPr lang="pl-PL" sz="2400" dirty="0"/>
              <a:t>Uwzględnić konieczność odniesień do źródeł (plagiat).</a:t>
            </a:r>
          </a:p>
        </p:txBody>
      </p:sp>
      <p:sp>
        <p:nvSpPr>
          <p:cNvPr id="2" name="Przycisk akcji: Przejdź do strony głównej 1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3988342-6214-4BE9-93C0-BF271A411266}"/>
              </a:ext>
            </a:extLst>
          </p:cNvPr>
          <p:cNvSpPr/>
          <p:nvPr/>
        </p:nvSpPr>
        <p:spPr>
          <a:xfrm>
            <a:off x="8604448" y="6309320"/>
            <a:ext cx="360040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ytuł 1"/>
          <p:cNvSpPr>
            <a:spLocks noGrp="1"/>
          </p:cNvSpPr>
          <p:nvPr>
            <p:ph type="title"/>
          </p:nvPr>
        </p:nvSpPr>
        <p:spPr>
          <a:xfrm>
            <a:off x="755650" y="188641"/>
            <a:ext cx="7931150" cy="648072"/>
          </a:xfrm>
          <a:prstGeom prst="snip1Rect">
            <a:avLst>
              <a:gd name="adj" fmla="val 14707"/>
            </a:avLst>
          </a:prstGeom>
        </p:spPr>
        <p:txBody>
          <a:bodyPr/>
          <a:lstStyle/>
          <a:p>
            <a:pPr eaLnBrk="1" hangingPunct="1">
              <a:defRPr/>
            </a:pPr>
            <a:r>
              <a:rPr lang="pl-PL" dirty="0"/>
              <a:t>3. Struktura prezentacji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1164158"/>
            <a:ext cx="8640960" cy="452968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pl-PL" sz="3200" dirty="0"/>
              <a:t>Układ slajdów: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Slajd tytułowy + dane autora (firmy) i data.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Plan wystąpienia (Menu aktywne) </a:t>
            </a:r>
            <a:r>
              <a:rPr lang="pl-PL" dirty="0">
                <a:sym typeface="Symbol"/>
              </a:rPr>
              <a:t></a:t>
            </a:r>
            <a:r>
              <a:rPr lang="pl-PL" dirty="0"/>
              <a:t> linki wewnętrzne.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Slajdy prezentacji w blokach tematycznych (ponumerowane).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 Przykładowe wyniki, ilustracje i/lub zestawienia</a:t>
            </a:r>
            <a:br>
              <a:rPr lang="pl-PL" dirty="0"/>
            </a:br>
            <a:r>
              <a:rPr lang="pl-PL" dirty="0"/>
              <a:t>wraz z linkami do – szerszych danych i źródeł.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Uwagi i wnioski końcowe (podsumowanie).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Bibliografia i inne źródła.</a:t>
            </a:r>
          </a:p>
          <a:p>
            <a:pPr marL="268288" indent="-268288" eaLnBrk="1" hangingPunct="1">
              <a:buFont typeface="+mj-lt"/>
              <a:buAutoNum type="arabicPeriod"/>
              <a:defRPr/>
            </a:pPr>
            <a:r>
              <a:rPr lang="pl-PL" dirty="0"/>
              <a:t>Dane kontaktowe.</a:t>
            </a:r>
          </a:p>
        </p:txBody>
      </p:sp>
      <p:sp>
        <p:nvSpPr>
          <p:cNvPr id="922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>
          <a:xfrm>
            <a:off x="301625" y="116632"/>
            <a:ext cx="8540750" cy="1143000"/>
          </a:xfrm>
        </p:spPr>
        <p:txBody>
          <a:bodyPr/>
          <a:lstStyle/>
          <a:p>
            <a:pPr eaLnBrk="1" hangingPunct="1"/>
            <a:r>
              <a:rPr lang="pl-PL" dirty="0">
                <a:solidFill>
                  <a:schemeClr val="tx1"/>
                </a:solidFill>
              </a:rPr>
              <a:t>4. Struktura slajdu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504" y="1124744"/>
            <a:ext cx="9036496" cy="5183981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r>
              <a:rPr lang="pl-PL" sz="2800" dirty="0"/>
              <a:t>przejrzysta i czytelna dla wszystkich, dotyczy to: 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Tło.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Czcionka.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Elementy graficzne (zdjęcia, obrazki, tabele, wykresy).</a:t>
            </a:r>
            <a:br>
              <a:rPr lang="pl-PL" sz="2400" dirty="0">
                <a:solidFill>
                  <a:srgbClr val="FFFF99"/>
                </a:solidFill>
              </a:rPr>
            </a:br>
            <a:r>
              <a:rPr lang="pl-PL" sz="2400" dirty="0">
                <a:solidFill>
                  <a:srgbClr val="FFFF99"/>
                </a:solidFill>
              </a:rPr>
              <a:t>Nie można przesadzać (</a:t>
            </a:r>
            <a:r>
              <a:rPr lang="pl-PL" sz="2400" dirty="0">
                <a:solidFill>
                  <a:srgbClr val="FFFF99"/>
                </a:solidFill>
                <a:hlinkClick r:id="rId3" action="ppaction://hlinksldjump"/>
              </a:rPr>
              <a:t>zob. zły przykład</a:t>
            </a:r>
            <a:r>
              <a:rPr lang="pl-PL" sz="2400" dirty="0">
                <a:solidFill>
                  <a:srgbClr val="FFFF99"/>
                </a:solidFill>
              </a:rPr>
              <a:t>).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Animacja (zalecana tylko do wspomagania prezentacji).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Linki wewnętrzne, do plików stron internetowych itd.</a:t>
            </a:r>
          </a:p>
          <a:p>
            <a:pPr marL="533400" indent="-533400" eaLnBrk="1" hangingPunct="1"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W prezentacji interaktywnej, gdzie musimy ująć więcej  tekstu należy </a:t>
            </a:r>
            <a:r>
              <a:rPr lang="pl-PL" sz="2400" dirty="0">
                <a:solidFill>
                  <a:srgbClr val="FFC000"/>
                </a:solidFill>
              </a:rPr>
              <a:t>rozdzielić</a:t>
            </a:r>
            <a:r>
              <a:rPr lang="pl-PL" sz="2400" dirty="0"/>
              <a:t> </a:t>
            </a:r>
            <a:r>
              <a:rPr lang="pl-PL" sz="2400" dirty="0">
                <a:solidFill>
                  <a:srgbClr val="FFFF99"/>
                </a:solidFill>
              </a:rPr>
              <a:t>go </a:t>
            </a:r>
            <a:r>
              <a:rPr lang="pl-PL" sz="2400" dirty="0">
                <a:solidFill>
                  <a:srgbClr val="FFC000"/>
                </a:solidFill>
              </a:rPr>
              <a:t>na kilka slajdów lub poprzez linki do plików je udostępniać</a:t>
            </a:r>
            <a:r>
              <a:rPr lang="pl-PL" sz="2400" dirty="0"/>
              <a:t>.</a:t>
            </a:r>
          </a:p>
          <a:p>
            <a:pPr marL="533400" indent="-533400" eaLnBrk="1" hangingPunct="1"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Zawarte treści powinny być precyzyjne i krótkie.</a:t>
            </a:r>
          </a:p>
          <a:p>
            <a:pPr marL="533400" indent="-533400" eaLnBrk="1" hangingPunct="1">
              <a:buBlip>
                <a:blip r:embed="rId2"/>
              </a:buBlip>
            </a:pPr>
            <a:r>
              <a:rPr lang="pl-PL" sz="2400" dirty="0">
                <a:solidFill>
                  <a:srgbClr val="FFFF99"/>
                </a:solidFill>
              </a:rPr>
              <a:t>Zadania powinny zaczynać się o nowego wiersza (Enter, a dla tego samego akapitu </a:t>
            </a:r>
            <a:r>
              <a:rPr lang="pl-PL" sz="2400" dirty="0" err="1">
                <a:solidFill>
                  <a:srgbClr val="FFFF99"/>
                </a:solidFill>
              </a:rPr>
              <a:t>Shift+Enter</a:t>
            </a:r>
            <a:r>
              <a:rPr lang="pl-PL" sz="2400" dirty="0">
                <a:solidFill>
                  <a:srgbClr val="FFFF99"/>
                </a:solidFill>
              </a:rPr>
              <a:t>).</a:t>
            </a:r>
          </a:p>
          <a:p>
            <a:pPr marL="533400" indent="-533400" eaLnBrk="1" hangingPunct="1">
              <a:buFont typeface="Wingdings" pitchFamily="2" charset="2"/>
              <a:buBlip>
                <a:blip r:embed="rId2"/>
              </a:buBlip>
            </a:pPr>
            <a:endParaRPr lang="pl-PL" sz="2400" dirty="0">
              <a:solidFill>
                <a:srgbClr val="FFFF99"/>
              </a:solidFill>
            </a:endParaRPr>
          </a:p>
        </p:txBody>
      </p:sp>
      <p:sp>
        <p:nvSpPr>
          <p:cNvPr id="10244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>
          <a:xfrm>
            <a:off x="1187623" y="228600"/>
            <a:ext cx="4032449" cy="752128"/>
          </a:xfrm>
        </p:spPr>
        <p:txBody>
          <a:bodyPr/>
          <a:lstStyle/>
          <a:p>
            <a:pPr eaLnBrk="1" hangingPunct="1"/>
            <a:r>
              <a:rPr lang="pl-PL" sz="4800" dirty="0"/>
              <a:t>4.1. Tło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24744"/>
            <a:ext cx="4355976" cy="5257006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>
                <a:solidFill>
                  <a:srgbClr val="FFFF99"/>
                </a:solidFill>
              </a:rPr>
              <a:t>Najczęściej stosuje się ciemne jednolite lub/i stonowane tło np. jasny niejaskrawy tekst (biały, żółty) (</a:t>
            </a:r>
            <a:r>
              <a:rPr lang="pl-PL" sz="2400" dirty="0">
                <a:solidFill>
                  <a:srgbClr val="FFFF99"/>
                </a:solidFill>
                <a:hlinkClick r:id="rId2" action="ppaction://hlinksldjump"/>
              </a:rPr>
              <a:t>zob. zły przykład</a:t>
            </a:r>
            <a:r>
              <a:rPr lang="pl-PL" sz="2400" dirty="0">
                <a:solidFill>
                  <a:srgbClr val="FFFF99"/>
                </a:solidFill>
              </a:rPr>
              <a:t>).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>
                <a:solidFill>
                  <a:srgbClr val="FFFF99"/>
                </a:solidFill>
              </a:rPr>
              <a:t>Powinno być kontrastowe </a:t>
            </a:r>
            <a:br>
              <a:rPr lang="pl-PL" sz="2400" dirty="0">
                <a:solidFill>
                  <a:srgbClr val="FFFF99"/>
                </a:solidFill>
              </a:rPr>
            </a:br>
            <a:r>
              <a:rPr lang="pl-PL" sz="2400" dirty="0">
                <a:solidFill>
                  <a:srgbClr val="FFFF99"/>
                </a:solidFill>
              </a:rPr>
              <a:t>w stosunku do koloru tekstu.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>
                <a:solidFill>
                  <a:srgbClr val="FFFF99"/>
                </a:solidFill>
              </a:rPr>
              <a:t>Raczej jednolite przynajmniej </a:t>
            </a:r>
            <a:br>
              <a:rPr lang="pl-PL" sz="2400" dirty="0">
                <a:solidFill>
                  <a:srgbClr val="FFFF99"/>
                </a:solidFill>
              </a:rPr>
            </a:br>
            <a:r>
              <a:rPr lang="pl-PL" sz="2400" dirty="0">
                <a:solidFill>
                  <a:srgbClr val="FFFF99"/>
                </a:solidFill>
              </a:rPr>
              <a:t>w blokach.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>
                <a:solidFill>
                  <a:srgbClr val="FFFF99"/>
                </a:solidFill>
              </a:rPr>
              <a:t>Jako tło można stosować grafikę, ale wtedy pola tekstowe powinny mieć swoje własne tło.</a:t>
            </a:r>
          </a:p>
          <a:p>
            <a:pPr marL="457200" indent="-45720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pl-PL" sz="2400" dirty="0">
                <a:solidFill>
                  <a:srgbClr val="FFFF99"/>
                </a:solidFill>
              </a:rPr>
              <a:t>Wskazane, jeśli możliwe, aby m.in. tło w blokach korelowało z treścią.</a:t>
            </a:r>
          </a:p>
        </p:txBody>
      </p:sp>
      <p:sp>
        <p:nvSpPr>
          <p:cNvPr id="1126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5107841" y="3281584"/>
            <a:ext cx="3871059" cy="2955728"/>
          </a:xfrm>
          <a:solidFill>
            <a:srgbClr val="6633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3"/>
              </a:buBlip>
              <a:defRPr/>
            </a:pPr>
            <a: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Tło może być ciemnobrązowe </a:t>
            </a:r>
            <a:b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z jasnym tekstem (różowy, biały)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  <a:defRPr/>
            </a:pPr>
            <a: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Tło powinno być kontrastowe </a:t>
            </a:r>
            <a:b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 stosunku do koloru tekstu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  <a:defRPr/>
            </a:pPr>
            <a:r>
              <a:rPr lang="pl-PL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Jako tło można stosować grafikę, ale wtedy pola tekstowe powinny mieć swoje własne tło</a:t>
            </a:r>
          </a:p>
        </p:txBody>
      </p:sp>
      <p:sp>
        <p:nvSpPr>
          <p:cNvPr id="11269" name="Rectangle 11"/>
          <p:cNvSpPr>
            <a:spLocks noGrp="1" noChangeArrowheads="1"/>
          </p:cNvSpPr>
          <p:nvPr>
            <p:ph sz="quarter" idx="4294967295"/>
          </p:nvPr>
        </p:nvSpPr>
        <p:spPr>
          <a:xfrm>
            <a:off x="5091165" y="188640"/>
            <a:ext cx="3884271" cy="2952651"/>
          </a:xfrm>
          <a:solidFill>
            <a:srgbClr val="0066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pl-PL" sz="2000" dirty="0"/>
              <a:t>Tło może być ciemnozielone </a:t>
            </a:r>
            <a:br>
              <a:rPr lang="pl-PL" sz="2000" dirty="0"/>
            </a:br>
            <a:r>
              <a:rPr lang="pl-PL" sz="2000" dirty="0"/>
              <a:t>z jasnym tekstem (np. biały, żółty)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pl-PL" sz="2000" dirty="0"/>
              <a:t>Tło powinno być kontrastowe </a:t>
            </a:r>
            <a:br>
              <a:rPr lang="pl-PL" sz="2000" dirty="0"/>
            </a:br>
            <a:r>
              <a:rPr lang="pl-PL" sz="2000" dirty="0"/>
              <a:t>w stosunku do koloru tekstu</a:t>
            </a:r>
          </a:p>
          <a:p>
            <a:pPr eaLnBrk="1" hangingPunct="1">
              <a:buFont typeface="Wingdings" pitchFamily="2" charset="2"/>
              <a:buBlip>
                <a:blip r:embed="rId3"/>
              </a:buBlip>
            </a:pPr>
            <a:r>
              <a:rPr lang="pl-PL" sz="2000" dirty="0"/>
              <a:t>Jako tło można stosować grafikę, ale wtedy pola tekstowe powinny mieć swoje własne tło</a:t>
            </a:r>
          </a:p>
        </p:txBody>
      </p:sp>
      <p:sp>
        <p:nvSpPr>
          <p:cNvPr id="11270" name="AutoShape 13"/>
          <p:cNvSpPr>
            <a:spLocks noChangeArrowheads="1"/>
          </p:cNvSpPr>
          <p:nvPr/>
        </p:nvSpPr>
        <p:spPr bwMode="auto">
          <a:xfrm>
            <a:off x="4036160" y="4797152"/>
            <a:ext cx="720725" cy="360362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sz="2400"/>
          </a:p>
        </p:txBody>
      </p:sp>
      <p:sp>
        <p:nvSpPr>
          <p:cNvPr id="11271" name="AutoShape 14"/>
          <p:cNvSpPr>
            <a:spLocks noChangeArrowheads="1"/>
          </p:cNvSpPr>
          <p:nvPr/>
        </p:nvSpPr>
        <p:spPr bwMode="auto">
          <a:xfrm>
            <a:off x="3995613" y="1234998"/>
            <a:ext cx="720725" cy="36036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sz="2400"/>
          </a:p>
        </p:txBody>
      </p:sp>
      <p:sp>
        <p:nvSpPr>
          <p:cNvPr id="11272" name="AutoShape 1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81750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 sz="2400"/>
          </a:p>
        </p:txBody>
      </p:sp>
      <p:sp>
        <p:nvSpPr>
          <p:cNvPr id="12" name="Strzałka zakrzywiona w lewo 11">
            <a:hlinkClick r:id="rId5" action="ppaction://hlinksldjump"/>
          </p:cNvPr>
          <p:cNvSpPr/>
          <p:nvPr/>
        </p:nvSpPr>
        <p:spPr>
          <a:xfrm>
            <a:off x="7786688" y="6357938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>
          <a:xfrm>
            <a:off x="301625" y="44624"/>
            <a:ext cx="8540750" cy="896144"/>
          </a:xfrm>
        </p:spPr>
        <p:txBody>
          <a:bodyPr/>
          <a:lstStyle/>
          <a:p>
            <a:pPr eaLnBrk="1" hangingPunct="1"/>
            <a:r>
              <a:rPr lang="pl-PL" dirty="0"/>
              <a:t>4.2. CZCIONKA </a:t>
            </a:r>
            <a:br>
              <a:rPr lang="pl-PL" dirty="0"/>
            </a:br>
            <a:r>
              <a:rPr lang="pl-PL" sz="2400" dirty="0">
                <a:solidFill>
                  <a:srgbClr val="FFC000"/>
                </a:solidFill>
              </a:rPr>
              <a:t>Wielkość taka, aby wszyscy potrafili wszystko przeczytać</a:t>
            </a:r>
            <a:r>
              <a:rPr lang="pl-PL" sz="2800" dirty="0">
                <a:solidFill>
                  <a:srgbClr val="FFC000"/>
                </a:solidFill>
              </a:rPr>
              <a:t>! </a:t>
            </a:r>
            <a:endParaRPr lang="pl-PL" sz="2400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9877" y="1125537"/>
            <a:ext cx="8784976" cy="5339556"/>
          </a:xfrm>
        </p:spPr>
        <p:txBody>
          <a:bodyPr/>
          <a:lstStyle/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b="1" dirty="0"/>
              <a:t>Zwykle 6 do 10 wierszy tekstu.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b="1" dirty="0"/>
              <a:t>Stosujemy czcionkę prostą, regularną najlepiej </a:t>
            </a:r>
            <a:r>
              <a:rPr lang="pl-PL" sz="2400" b="1" dirty="0" err="1"/>
              <a:t>bezszeryfową</a:t>
            </a:r>
            <a:r>
              <a:rPr lang="pl-PL" sz="2400" dirty="0"/>
              <a:t> (np. </a:t>
            </a:r>
            <a:r>
              <a:rPr lang="pl-PL" sz="2400" dirty="0">
                <a:solidFill>
                  <a:srgbClr val="D8DD07"/>
                </a:solidFill>
              </a:rPr>
              <a:t>Arial, </a:t>
            </a:r>
            <a:r>
              <a:rPr lang="pl-PL" sz="2400" dirty="0">
                <a:solidFill>
                  <a:srgbClr val="D8DD07"/>
                </a:solidFill>
                <a:latin typeface="Tahoma" pitchFamily="34" charset="0"/>
              </a:rPr>
              <a:t>Tahoma</a:t>
            </a:r>
            <a:r>
              <a:rPr lang="pl-PL" sz="2400" dirty="0">
                <a:solidFill>
                  <a:srgbClr val="D8DD07"/>
                </a:solidFill>
              </a:rPr>
              <a:t>, </a:t>
            </a:r>
            <a:r>
              <a:rPr lang="pl-PL" sz="2400" dirty="0" err="1">
                <a:solidFill>
                  <a:srgbClr val="D8DD07"/>
                </a:solidFill>
              </a:rPr>
              <a:t>Helvetica</a:t>
            </a:r>
            <a:r>
              <a:rPr lang="pl-PL" sz="2400" dirty="0"/>
              <a:t>).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dirty="0"/>
              <a:t>Nie stosujemy </a:t>
            </a:r>
            <a:r>
              <a:rPr lang="pl-PL" sz="3600" dirty="0">
                <a:solidFill>
                  <a:srgbClr val="D8DD07"/>
                </a:solidFill>
                <a:latin typeface="Monotype Corsiva" pitchFamily="66" charset="0"/>
              </a:rPr>
              <a:t>czcionek ozdobnych </a:t>
            </a:r>
            <a:r>
              <a:rPr lang="pl-PL" sz="2400" dirty="0">
                <a:hlinkClick r:id="rId3" action="ppaction://hlinksldjump"/>
              </a:rPr>
              <a:t>(zobacz)</a:t>
            </a:r>
            <a:r>
              <a:rPr lang="pl-PL" sz="2400" dirty="0"/>
              <a:t>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dirty="0">
                <a:solidFill>
                  <a:srgbClr val="D8DD07"/>
                </a:solidFill>
              </a:rPr>
              <a:t>DUŻE  LITERY</a:t>
            </a:r>
            <a:r>
              <a:rPr lang="pl-PL" sz="2400" dirty="0"/>
              <a:t> rezerwujemy tylko dla tytułów.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i="1" dirty="0">
                <a:solidFill>
                  <a:srgbClr val="D8DD07"/>
                </a:solidFill>
              </a:rPr>
              <a:t>Czcionkę</a:t>
            </a:r>
            <a:r>
              <a:rPr lang="pl-PL" sz="2400" i="1" dirty="0">
                <a:solidFill>
                  <a:srgbClr val="D70D20"/>
                </a:solidFill>
              </a:rPr>
              <a:t> </a:t>
            </a:r>
            <a:r>
              <a:rPr lang="pl-PL" sz="2400" i="1" dirty="0">
                <a:solidFill>
                  <a:srgbClr val="D8DD07"/>
                </a:solidFill>
              </a:rPr>
              <a:t>pochyłą</a:t>
            </a:r>
            <a:r>
              <a:rPr lang="pl-PL" sz="2400" i="1" dirty="0"/>
              <a:t> </a:t>
            </a:r>
            <a:r>
              <a:rPr lang="pl-PL" sz="2400" dirty="0"/>
              <a:t>stosujemy do wyjaśnień.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b="1" dirty="0">
                <a:solidFill>
                  <a:srgbClr val="D8DD07"/>
                </a:solidFill>
              </a:rPr>
              <a:t>Czcionkę pogrubioną</a:t>
            </a:r>
            <a:r>
              <a:rPr lang="pl-PL" sz="2400" dirty="0"/>
              <a:t> lub/i podkreśloną - używamy do </a:t>
            </a:r>
            <a:br>
              <a:rPr lang="pl-PL" sz="2400" dirty="0"/>
            </a:br>
            <a:r>
              <a:rPr lang="pl-PL" sz="2400" dirty="0"/>
              <a:t>wyróżnienia  ważności informacji.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dirty="0"/>
              <a:t>Nie stosujemy wielu krojów czcionek jednocześnie.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dirty="0"/>
              <a:t>Zdanie zaczynamy od nowego akapitu ( lub wiersza) – </a:t>
            </a:r>
            <a:r>
              <a:rPr lang="pl-PL" sz="2400" dirty="0">
                <a:solidFill>
                  <a:schemeClr val="accent2"/>
                </a:solidFill>
              </a:rPr>
              <a:t>wskazane jest dodatkowe wyróżnienie.</a:t>
            </a:r>
          </a:p>
          <a:p>
            <a:pPr indent="-257175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b="1" dirty="0"/>
              <a:t>Nie zostawiamy wolnych spójników na końcu wiersza, np. a, i, o, u, w, z </a:t>
            </a:r>
            <a:br>
              <a:rPr lang="pl-PL" sz="2400" b="1" dirty="0"/>
            </a:br>
            <a:r>
              <a:rPr lang="pl-PL" sz="2400" b="1" dirty="0"/>
              <a:t>(</a:t>
            </a:r>
            <a:r>
              <a:rPr lang="pl-PL" sz="2400" dirty="0"/>
              <a:t>jeśli potrzeba - przed nimi wprowadzamy </a:t>
            </a:r>
            <a:r>
              <a:rPr lang="pl-PL" sz="2400" b="1" dirty="0" err="1"/>
              <a:t>Shift+Enter</a:t>
            </a:r>
            <a:r>
              <a:rPr lang="pl-PL" sz="2400" b="1" dirty="0"/>
              <a:t>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pl-PL" sz="2400" dirty="0"/>
              <a:t>Akapity lub zdania można wyróżniać kolorem czcionki lub tła.</a:t>
            </a:r>
          </a:p>
        </p:txBody>
      </p:sp>
      <p:sp>
        <p:nvSpPr>
          <p:cNvPr id="12292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1641" y="6411912"/>
            <a:ext cx="303212" cy="320675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" name="Strzałka zakrzywiona w lewo 7">
            <a:hlinkClick r:id="rId5" action="ppaction://hlinksldjump"/>
          </p:cNvPr>
          <p:cNvSpPr/>
          <p:nvPr/>
        </p:nvSpPr>
        <p:spPr>
          <a:xfrm>
            <a:off x="8028384" y="6465093"/>
            <a:ext cx="142875" cy="2143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apsuły">
  <a:themeElements>
    <a:clrScheme name="">
      <a:dk1>
        <a:srgbClr val="007E7B"/>
      </a:dk1>
      <a:lt1>
        <a:srgbClr val="FFFFFF"/>
      </a:lt1>
      <a:dk2>
        <a:srgbClr val="008080"/>
      </a:dk2>
      <a:lt2>
        <a:srgbClr val="FFFF99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CC"/>
      </a:folHlink>
    </a:clrScheme>
    <a:fontScheme name="Kapsuł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apsuły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ompas">
  <a:themeElements>
    <a:clrScheme name="Niestandardowy 16">
      <a:dk1>
        <a:srgbClr val="007E7B"/>
      </a:dk1>
      <a:lt1>
        <a:srgbClr val="FFFFFF"/>
      </a:lt1>
      <a:dk2>
        <a:srgbClr val="008080"/>
      </a:dk2>
      <a:lt2>
        <a:srgbClr val="FFFF99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99"/>
      </a:folHlink>
    </a:clrScheme>
    <a:fontScheme name="Kompa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ompa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mpa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Quadrant</Template>
  <TotalTime>7894</TotalTime>
  <Words>2513</Words>
  <Application>Microsoft Office PowerPoint</Application>
  <PresentationFormat>Pokaz na ekranie (4:3)</PresentationFormat>
  <Paragraphs>251</Paragraphs>
  <Slides>32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32</vt:i4>
      </vt:variant>
    </vt:vector>
  </HeadingPairs>
  <TitlesOfParts>
    <vt:vector size="42" baseType="lpstr">
      <vt:lpstr>Arial</vt:lpstr>
      <vt:lpstr>Calibri</vt:lpstr>
      <vt:lpstr>Monotype Corsiva</vt:lpstr>
      <vt:lpstr>Pristina</vt:lpstr>
      <vt:lpstr>Symbol</vt:lpstr>
      <vt:lpstr>Tahoma</vt:lpstr>
      <vt:lpstr>Times New Roman</vt:lpstr>
      <vt:lpstr>Wingdings</vt:lpstr>
      <vt:lpstr>Kapsuły</vt:lpstr>
      <vt:lpstr>Kompas</vt:lpstr>
      <vt:lpstr>Prezentacja  i Sztuka prezentowania</vt:lpstr>
      <vt:lpstr>Wprowadzenie</vt:lpstr>
      <vt:lpstr>MENU (plan wystąpienia):</vt:lpstr>
      <vt:lpstr>1. Cel prezentacji</vt:lpstr>
      <vt:lpstr>2. Adresat prezentacji</vt:lpstr>
      <vt:lpstr>3. Struktura prezentacji</vt:lpstr>
      <vt:lpstr>4. Struktura slajdu</vt:lpstr>
      <vt:lpstr>4.1. Tło</vt:lpstr>
      <vt:lpstr>4.2. CZCIONKA  Wielkość taka, aby wszyscy potrafili wszystko przeczytać! </vt:lpstr>
      <vt:lpstr>4.3. Elementy graficzne</vt:lpstr>
      <vt:lpstr>Powinny wspomagać tematykę slajdu.  Należy pamiętać że:</vt:lpstr>
      <vt:lpstr>4.5. Wykorzystanie powierzchni     slajdu</vt:lpstr>
      <vt:lpstr>4.6. Nawigacja (mobilność prezentacji)</vt:lpstr>
      <vt:lpstr>5. Sztuka prezentowania (1/4) (wyróżniaj kolorystycznie odpowiednio wiersze w tabelach)</vt:lpstr>
      <vt:lpstr> 5.1. Sztuka prezentowania (2/4) Mów zrozumiale</vt:lpstr>
      <vt:lpstr>5.2. Sztuka prezentowania (3/4)  Znaj swoją publiczność</vt:lpstr>
      <vt:lpstr>5.3 Sztuka prezentowania (4/4)  Bądź zaangażowany</vt:lpstr>
      <vt:lpstr>6. Warto wiedzieć</vt:lpstr>
      <vt:lpstr>6.1. Korzystaj z hiperłączy i linków w prezentacji</vt:lpstr>
      <vt:lpstr>Prezentacja programu PowerPoint</vt:lpstr>
      <vt:lpstr>6.3. Możliwości zapisu prezentacji – zabezpieczenie prezentera</vt:lpstr>
      <vt:lpstr>6.4. Mobilne rysowanie</vt:lpstr>
      <vt:lpstr>7. Uwagi i wnioski końcowe</vt:lpstr>
      <vt:lpstr>Bibliografia:</vt:lpstr>
      <vt:lpstr>Kontakt:</vt:lpstr>
      <vt:lpstr>Powiększona grafika – wrócisz do slajdu z minaturą,  poprzez kliknięcie na niej (hiperłącza )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epox</dc:creator>
  <cp:lastModifiedBy>Małgorzata Kulik</cp:lastModifiedBy>
  <cp:revision>251</cp:revision>
  <dcterms:created xsi:type="dcterms:W3CDTF">2009-04-02T13:56:45Z</dcterms:created>
  <dcterms:modified xsi:type="dcterms:W3CDTF">2026-01-22T12:55:42Z</dcterms:modified>
</cp:coreProperties>
</file>